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sldIdLst>
    <p:sldId id="256" r:id="rId2"/>
    <p:sldId id="258" r:id="rId3"/>
    <p:sldId id="264" r:id="rId4"/>
    <p:sldId id="272" r:id="rId5"/>
    <p:sldId id="273" r:id="rId6"/>
    <p:sldId id="274" r:id="rId7"/>
    <p:sldId id="277" r:id="rId8"/>
    <p:sldId id="278" r:id="rId9"/>
    <p:sldId id="283" r:id="rId10"/>
    <p:sldId id="282" r:id="rId11"/>
    <p:sldId id="284" r:id="rId12"/>
    <p:sldId id="285" r:id="rId13"/>
    <p:sldId id="279" r:id="rId14"/>
    <p:sldId id="280" r:id="rId15"/>
    <p:sldId id="259" r:id="rId16"/>
    <p:sldId id="260" r:id="rId17"/>
    <p:sldId id="261" r:id="rId18"/>
    <p:sldId id="263" r:id="rId19"/>
    <p:sldId id="269" r:id="rId20"/>
    <p:sldId id="286" r:id="rId21"/>
    <p:sldId id="281" r:id="rId22"/>
    <p:sldId id="270" r:id="rId23"/>
    <p:sldId id="262" r:id="rId24"/>
    <p:sldId id="271" r:id="rId25"/>
    <p:sldId id="295" r:id="rId26"/>
    <p:sldId id="287" r:id="rId27"/>
    <p:sldId id="294" r:id="rId28"/>
    <p:sldId id="292" r:id="rId29"/>
    <p:sldId id="288" r:id="rId30"/>
    <p:sldId id="289" r:id="rId31"/>
    <p:sldId id="290" r:id="rId32"/>
    <p:sldId id="293" r:id="rId33"/>
  </p:sldIdLst>
  <p:sldSz cx="12192000" cy="6858000"/>
  <p:notesSz cx="6742113"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p:scale>
          <a:sx n="73" d="100"/>
          <a:sy n="73" d="100"/>
        </p:scale>
        <p:origin x="-378"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93755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2608761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xmlns="" val="3025582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2405144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2345116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2221661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159715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3729334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3605362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200359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190191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1777472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3181852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636755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97701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39A6D97-6159-4505-8319-4CBDCF81C718}" type="datetimeFigureOut">
              <a:rPr lang="ru-RU" smtClean="0"/>
              <a:pPr/>
              <a:t>17.04.2018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96796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39A6D97-6159-4505-8319-4CBDCF81C718}" type="datetimeFigureOut">
              <a:rPr lang="ru-RU" smtClean="0"/>
              <a:pPr/>
              <a:t>17.04.2018</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BDF9A44-73EA-4F64-A600-36F4ED6979C3}" type="slidenum">
              <a:rPr lang="ru-RU" smtClean="0"/>
              <a:pPr/>
              <a:t>‹#›</a:t>
            </a:fld>
            <a:endParaRPr lang="ru-RU"/>
          </a:p>
        </p:txBody>
      </p:sp>
    </p:spTree>
    <p:extLst>
      <p:ext uri="{BB962C8B-B14F-4D97-AF65-F5344CB8AC3E}">
        <p14:creationId xmlns:p14="http://schemas.microsoft.com/office/powerpoint/2010/main" xmlns="" val="230433485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3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65532" y="170289"/>
            <a:ext cx="7766936" cy="1646302"/>
          </a:xfrm>
        </p:spPr>
        <p:txBody>
          <a:bodyPr/>
          <a:lstStyle/>
          <a:p>
            <a:r>
              <a:rPr lang="ru-RU" dirty="0" smtClean="0"/>
              <a:t>«</a:t>
            </a:r>
            <a:r>
              <a:rPr lang="ru-RU" dirty="0" err="1" smtClean="0"/>
              <a:t>Жас</a:t>
            </a:r>
            <a:r>
              <a:rPr lang="ru-RU" dirty="0" smtClean="0"/>
              <a:t> </a:t>
            </a:r>
            <a:r>
              <a:rPr lang="ru-RU" dirty="0" err="1" smtClean="0"/>
              <a:t>толқын</a:t>
            </a:r>
            <a:r>
              <a:rPr lang="ru-RU" dirty="0" smtClean="0"/>
              <a:t>»</a:t>
            </a:r>
            <a:br>
              <a:rPr lang="ru-RU" dirty="0" smtClean="0"/>
            </a:br>
            <a:r>
              <a:rPr lang="ru-RU" dirty="0" smtClean="0"/>
              <a:t>Выпуск №3</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1019" y="0"/>
            <a:ext cx="1693053" cy="1503431"/>
          </a:xfrm>
          <a:prstGeom prst="rect">
            <a:avLst/>
          </a:prstGeom>
        </p:spPr>
      </p:pic>
      <p:pic>
        <p:nvPicPr>
          <p:cNvPr id="1026" name="Picture 2" descr="C:\Users\Зейнегуль\Desktop\стенд\20171113_121606.jpg"/>
          <p:cNvPicPr>
            <a:picLocks noChangeAspect="1" noChangeArrowheads="1"/>
          </p:cNvPicPr>
          <p:nvPr/>
        </p:nvPicPr>
        <p:blipFill>
          <a:blip r:embed="rId3" cstate="print"/>
          <a:srcRect/>
          <a:stretch>
            <a:fillRect/>
          </a:stretch>
        </p:blipFill>
        <p:spPr bwMode="auto">
          <a:xfrm>
            <a:off x="666617" y="1580955"/>
            <a:ext cx="3369130" cy="2347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46605" y="419930"/>
            <a:ext cx="3254326" cy="21670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Рисунок 7" descr="C:\Users\Зейнегуль\Desktop\послание\IMG-20180207-WA0033.jpg"/>
          <p:cNvPicPr/>
          <p:nvPr/>
        </p:nvPicPr>
        <p:blipFill>
          <a:blip r:embed="rId5" cstate="print"/>
          <a:srcRect/>
          <a:stretch>
            <a:fillRect/>
          </a:stretch>
        </p:blipFill>
        <p:spPr bwMode="auto">
          <a:xfrm>
            <a:off x="7727595" y="3797995"/>
            <a:ext cx="4154916" cy="26952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4" descr="D:\фотки на газету\тж-11 — копия\DSC_6583.JPG"/>
          <p:cNvPicPr>
            <a:picLocks noChangeAspect="1" noChangeArrowheads="1"/>
          </p:cNvPicPr>
          <p:nvPr/>
        </p:nvPicPr>
        <p:blipFill>
          <a:blip r:embed="rId6" cstate="print"/>
          <a:srcRect/>
          <a:stretch>
            <a:fillRect/>
          </a:stretch>
        </p:blipFill>
        <p:spPr bwMode="auto">
          <a:xfrm>
            <a:off x="4361513" y="2349305"/>
            <a:ext cx="4181634" cy="27772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Рисунок 9" descr="C:\Users\Зейнегуль\Desktop\музей 20.02.2018\20180220_102408.jpg"/>
          <p:cNvPicPr/>
          <p:nvPr/>
        </p:nvPicPr>
        <p:blipFill>
          <a:blip r:embed="rId7" cstate="print"/>
          <a:srcRect/>
          <a:stretch>
            <a:fillRect/>
          </a:stretch>
        </p:blipFill>
        <p:spPr bwMode="auto">
          <a:xfrm>
            <a:off x="872196" y="4248442"/>
            <a:ext cx="3629465" cy="23071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2032075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C:\Users\Дина\Desktop\Фото\IMG_20180221_160500.jpg"/>
          <p:cNvPicPr>
            <a:picLocks noGrp="1"/>
          </p:cNvPicPr>
          <p:nvPr>
            <p:ph idx="1"/>
          </p:nvPr>
        </p:nvPicPr>
        <p:blipFill>
          <a:blip r:embed="rId2" cstate="print"/>
          <a:srcRect l="2831" t="7924" r="5141" b="7548"/>
          <a:stretch>
            <a:fillRect/>
          </a:stretch>
        </p:blipFill>
        <p:spPr bwMode="auto">
          <a:xfrm>
            <a:off x="495200" y="256718"/>
            <a:ext cx="5141325" cy="3405281"/>
          </a:xfrm>
          <a:prstGeom prst="rect">
            <a:avLst/>
          </a:prstGeom>
          <a:ln>
            <a:noFill/>
          </a:ln>
          <a:effectLst>
            <a:softEdge rad="112500"/>
          </a:effectLst>
        </p:spPr>
      </p:pic>
      <p:sp>
        <p:nvSpPr>
          <p:cNvPr id="5" name="Прямоугольник 4"/>
          <p:cNvSpPr/>
          <p:nvPr/>
        </p:nvSpPr>
        <p:spPr>
          <a:xfrm>
            <a:off x="318307" y="3839420"/>
            <a:ext cx="5206875" cy="369332"/>
          </a:xfrm>
          <a:prstGeom prst="rect">
            <a:avLst/>
          </a:prstGeom>
        </p:spPr>
        <p:txBody>
          <a:bodyPr wrap="none">
            <a:spAutoFit/>
          </a:bodyPr>
          <a:lstStyle/>
          <a:p>
            <a:r>
              <a:rPr lang="kk-KZ" b="1" i="1" dirty="0" smtClean="0"/>
              <a:t>Члены поисковой группы вместе с гостями</a:t>
            </a:r>
            <a:endParaRPr lang="ru-RU" i="1" dirty="0"/>
          </a:p>
        </p:txBody>
      </p:sp>
      <p:pic>
        <p:nvPicPr>
          <p:cNvPr id="6" name="Рисунок 5" descr="C:\Users\Дина\Desktop\Фото\IMG_20180221_152748.jpg"/>
          <p:cNvPicPr/>
          <p:nvPr/>
        </p:nvPicPr>
        <p:blipFill>
          <a:blip r:embed="rId3" cstate="print"/>
          <a:srcRect r="8296"/>
          <a:stretch>
            <a:fillRect/>
          </a:stretch>
        </p:blipFill>
        <p:spPr bwMode="auto">
          <a:xfrm>
            <a:off x="6058426" y="2143961"/>
            <a:ext cx="4870831" cy="3502095"/>
          </a:xfrm>
          <a:prstGeom prst="rect">
            <a:avLst/>
          </a:prstGeom>
          <a:ln>
            <a:noFill/>
          </a:ln>
          <a:effectLst>
            <a:softEdge rad="112500"/>
          </a:effectLst>
        </p:spPr>
      </p:pic>
      <p:sp>
        <p:nvSpPr>
          <p:cNvPr id="2049" name="Rectangle 1"/>
          <p:cNvSpPr>
            <a:spLocks noChangeArrowheads="1"/>
          </p:cNvSpPr>
          <p:nvPr/>
        </p:nvSpPr>
        <p:spPr bwMode="auto">
          <a:xfrm>
            <a:off x="6647542" y="5762171"/>
            <a:ext cx="3622018"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600" b="1" i="1" u="none" strike="noStrike" cap="none" normalizeH="0" baseline="0" dirty="0" smtClean="0">
                <a:ln>
                  <a:noFill/>
                </a:ln>
                <a:solidFill>
                  <a:srgbClr val="333333"/>
                </a:solidFill>
                <a:effectLst/>
                <a:latin typeface="+mj-lt"/>
                <a:ea typeface="Times New Roman" pitchFamily="18" charset="0"/>
                <a:cs typeface="Arial" pitchFamily="34" charset="0"/>
              </a:rPr>
              <a:t>Выступление</a:t>
            </a:r>
            <a:r>
              <a:rPr kumimoji="0" lang="kk-KZ" sz="1600" b="1" i="1"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Ахметжанова Д.А.</a:t>
            </a:r>
            <a:endParaRPr kumimoji="0" lang="kk-KZ" sz="1600" b="1"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86"/>
            <a:ext cx="9743923" cy="1988457"/>
          </a:xfrm>
        </p:spPr>
        <p:txBody>
          <a:bodyPr>
            <a:normAutofit/>
          </a:bodyPr>
          <a:lstStyle/>
          <a:p>
            <a:r>
              <a:rPr lang="ru-RU" sz="6000" b="1" dirty="0" smtClean="0"/>
              <a:t>« </a:t>
            </a:r>
            <a:r>
              <a:rPr lang="en-US" sz="6000" b="1" dirty="0" smtClean="0"/>
              <a:t>MEGA BRAIN</a:t>
            </a:r>
            <a:r>
              <a:rPr lang="kk-KZ" sz="6000" b="1" dirty="0" smtClean="0"/>
              <a:t>»</a:t>
            </a:r>
            <a:endParaRPr lang="ru-RU" sz="6000" dirty="0"/>
          </a:p>
        </p:txBody>
      </p:sp>
      <p:pic>
        <p:nvPicPr>
          <p:cNvPr id="46082" name="Picture 2" descr="C:\Users\Зейнегуль\Desktop\конкурс профессии\Новая папка\DSC_7097.JPG"/>
          <p:cNvPicPr>
            <a:picLocks noChangeAspect="1" noChangeArrowheads="1"/>
          </p:cNvPicPr>
          <p:nvPr/>
        </p:nvPicPr>
        <p:blipFill>
          <a:blip r:embed="rId2" cstate="print"/>
          <a:srcRect/>
          <a:stretch>
            <a:fillRect/>
          </a:stretch>
        </p:blipFill>
        <p:spPr bwMode="auto">
          <a:xfrm>
            <a:off x="206856" y="1320799"/>
            <a:ext cx="4152207" cy="2757715"/>
          </a:xfrm>
          <a:prstGeom prst="ellipse">
            <a:avLst/>
          </a:prstGeom>
          <a:ln>
            <a:noFill/>
          </a:ln>
          <a:effectLst>
            <a:softEdge rad="112500"/>
          </a:effectLst>
        </p:spPr>
      </p:pic>
      <p:pic>
        <p:nvPicPr>
          <p:cNvPr id="46083" name="Picture 3" descr="C:\Users\Зейнегуль\Desktop\конкурс профессии\Новая папка\DSC_7100.JPG"/>
          <p:cNvPicPr>
            <a:picLocks noChangeAspect="1" noChangeArrowheads="1"/>
          </p:cNvPicPr>
          <p:nvPr/>
        </p:nvPicPr>
        <p:blipFill>
          <a:blip r:embed="rId3" cstate="print"/>
          <a:srcRect/>
          <a:stretch>
            <a:fillRect/>
          </a:stretch>
        </p:blipFill>
        <p:spPr bwMode="auto">
          <a:xfrm>
            <a:off x="4902899" y="754743"/>
            <a:ext cx="4632987" cy="3077028"/>
          </a:xfrm>
          <a:prstGeom prst="ellipse">
            <a:avLst/>
          </a:prstGeom>
          <a:ln>
            <a:noFill/>
          </a:ln>
          <a:effectLst>
            <a:softEdge rad="112500"/>
          </a:effectLst>
        </p:spPr>
      </p:pic>
      <p:pic>
        <p:nvPicPr>
          <p:cNvPr id="46084" name="Picture 4" descr="C:\Users\Зейнегуль\Desktop\конкурс профессии\Новая папка\DSC_7110.JPG"/>
          <p:cNvPicPr>
            <a:picLocks noChangeAspect="1" noChangeArrowheads="1"/>
          </p:cNvPicPr>
          <p:nvPr/>
        </p:nvPicPr>
        <p:blipFill>
          <a:blip r:embed="rId4" cstate="print"/>
          <a:srcRect/>
          <a:stretch>
            <a:fillRect/>
          </a:stretch>
        </p:blipFill>
        <p:spPr bwMode="auto">
          <a:xfrm>
            <a:off x="6937829" y="3420717"/>
            <a:ext cx="4891314" cy="3248598"/>
          </a:xfrm>
          <a:prstGeom prst="ellipse">
            <a:avLst/>
          </a:prstGeom>
          <a:ln>
            <a:noFill/>
          </a:ln>
          <a:effectLst>
            <a:softEdge rad="112500"/>
          </a:effectLst>
        </p:spPr>
      </p:pic>
      <p:pic>
        <p:nvPicPr>
          <p:cNvPr id="46085" name="Picture 5" descr="C:\Users\Зейнегуль\Desktop\конкурс профессии\Новая папка\DSC_7105.JPG"/>
          <p:cNvPicPr>
            <a:picLocks noChangeAspect="1" noChangeArrowheads="1"/>
          </p:cNvPicPr>
          <p:nvPr/>
        </p:nvPicPr>
        <p:blipFill>
          <a:blip r:embed="rId5" cstate="print"/>
          <a:srcRect/>
          <a:stretch>
            <a:fillRect/>
          </a:stretch>
        </p:blipFill>
        <p:spPr bwMode="auto">
          <a:xfrm>
            <a:off x="1785457" y="4027714"/>
            <a:ext cx="4261475" cy="2830286"/>
          </a:xfrm>
          <a:prstGeom prst="ellipse">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4069" y="333137"/>
            <a:ext cx="11117943" cy="6524863"/>
          </a:xfrm>
          <a:prstGeom prst="rect">
            <a:avLst/>
          </a:prstGeom>
          <a:noFill/>
        </p:spPr>
        <p:txBody>
          <a:bodyPr wrap="square" rtlCol="0">
            <a:spAutoFit/>
          </a:bodyPr>
          <a:lstStyle/>
          <a:p>
            <a:pPr fontAlgn="t"/>
            <a:r>
              <a:rPr lang="ru-RU" b="1" dirty="0" smtClean="0"/>
              <a:t> </a:t>
            </a:r>
            <a:r>
              <a:rPr lang="ru-RU" sz="1600" b="1" dirty="0" smtClean="0"/>
              <a:t>« </a:t>
            </a:r>
            <a:r>
              <a:rPr lang="en-US" sz="1600" b="1" dirty="0" smtClean="0"/>
              <a:t>MEGA BRAIN</a:t>
            </a:r>
            <a:r>
              <a:rPr lang="kk-KZ" sz="1600" b="1" dirty="0" smtClean="0"/>
              <a:t>»</a:t>
            </a:r>
            <a:endParaRPr lang="ru-RU" sz="1600" dirty="0" smtClean="0"/>
          </a:p>
          <a:p>
            <a:pPr fontAlgn="t"/>
            <a:r>
              <a:rPr lang="ru-RU" sz="1600" dirty="0" smtClean="0"/>
              <a:t>В  колледже «Бурабай»  состоялся конкурс «Лучшая профессия», который проходил  в музее  «Жизнь-дорога». Среди студентов 1-3 курсов  по специальностям 1203000«Организация перевозок и управление движением на железнодорожном транспорте» и 1517000«Защита в чрезвычайных ситуациях».  </a:t>
            </a:r>
          </a:p>
          <a:p>
            <a:r>
              <a:rPr lang="ru-RU" sz="1600" b="1" dirty="0" smtClean="0"/>
              <a:t>Цели и задачи:</a:t>
            </a:r>
            <a:endParaRPr lang="ru-RU" sz="1600" dirty="0" smtClean="0"/>
          </a:p>
          <a:p>
            <a:r>
              <a:rPr lang="ru-RU" sz="1600" dirty="0" smtClean="0"/>
              <a:t>          мотивация студентов к углубленному изучению дисциплины;</a:t>
            </a:r>
          </a:p>
          <a:p>
            <a:pPr lvl="0"/>
            <a:r>
              <a:rPr lang="ru-RU" sz="1600" dirty="0" smtClean="0"/>
              <a:t>повышение уровня и совершенствование качества профессиональной подготовки студентов;</a:t>
            </a:r>
          </a:p>
          <a:p>
            <a:pPr lvl="0"/>
            <a:r>
              <a:rPr lang="ru-RU" sz="1600" dirty="0" smtClean="0"/>
              <a:t> передача опыта между студентами разных курсов;</a:t>
            </a:r>
          </a:p>
          <a:p>
            <a:pPr lvl="0"/>
            <a:r>
              <a:rPr lang="ru-RU" sz="1600" dirty="0" smtClean="0"/>
              <a:t>формирование умения работать в коллективе, духа здорового соперничества в конкурентной борьбе и в стремлении к победе;</a:t>
            </a:r>
          </a:p>
          <a:p>
            <a:pPr lvl="0"/>
            <a:r>
              <a:rPr lang="ru-RU" sz="1600" dirty="0" smtClean="0"/>
              <a:t>воспитание чувства ответственности за выполненную работу.</a:t>
            </a:r>
          </a:p>
          <a:p>
            <a:pPr fontAlgn="t"/>
            <a:r>
              <a:rPr lang="ru-RU" sz="1600" dirty="0" smtClean="0"/>
              <a:t>Конкурс проходил в четыре этапа: </a:t>
            </a:r>
          </a:p>
          <a:p>
            <a:pPr lvl="0" fontAlgn="t"/>
            <a:r>
              <a:rPr lang="ru-RU" sz="1600" dirty="0" smtClean="0"/>
              <a:t>Викторина</a:t>
            </a:r>
          </a:p>
          <a:p>
            <a:pPr lvl="0" fontAlgn="t"/>
            <a:r>
              <a:rPr lang="ru-RU" sz="1600" dirty="0" smtClean="0"/>
              <a:t>Видео-конкурс</a:t>
            </a:r>
          </a:p>
          <a:p>
            <a:pPr lvl="0" fontAlgn="t"/>
            <a:r>
              <a:rPr lang="ru-RU" sz="1600" dirty="0" smtClean="0"/>
              <a:t> Одна из ситуаций</a:t>
            </a:r>
          </a:p>
          <a:p>
            <a:pPr lvl="0" fontAlgn="t"/>
            <a:r>
              <a:rPr lang="ru-RU" sz="1600" dirty="0" smtClean="0"/>
              <a:t> Фото разминка. </a:t>
            </a:r>
          </a:p>
          <a:p>
            <a:pPr fontAlgn="t"/>
            <a:r>
              <a:rPr lang="ru-RU" sz="1600" dirty="0" smtClean="0"/>
              <a:t>        Конкурсанты представили жюри домашнее задание: показали пятиминутное видео.  Победители конкурса определялись по лучшим показателям выполнения конкурсных заданий и ответов на вопросы по профессии. Основными критериями оценки результатов выполнения конкурсных заданий  являлись: динамичность, актуальность, профессиональность.</a:t>
            </a:r>
          </a:p>
          <a:p>
            <a:pPr fontAlgn="t"/>
            <a:r>
              <a:rPr lang="ru-RU" sz="1600" dirty="0" smtClean="0"/>
              <a:t>       Студенты подошли к заданиям ответственно, в  результате упорной борьбы победителем  стала команда специальности  ЖД под названием «Экспресс». Второе место присудили команде «Локомотив» и третье место заняла команда «Спасатель». Все конкурсанты – профессионалы своего дела. Разница в баллах была небольшая. Чувствовалось  волнение, а также стремление участников к победе. Большая благодарность членам КДМ, за слаженную  работу в проведении мероприятия  и болельщикам за поддержку команд.  </a:t>
            </a:r>
          </a:p>
          <a:p>
            <a:pPr fontAlgn="t"/>
            <a:r>
              <a:rPr lang="ru-RU" sz="1600" dirty="0" smtClean="0"/>
              <a:t>  С приветственным словом выступила заместитель директора по УПР </a:t>
            </a:r>
            <a:r>
              <a:rPr lang="ru-RU" sz="1600" dirty="0" err="1" smtClean="0"/>
              <a:t>Баишева</a:t>
            </a:r>
            <a:r>
              <a:rPr lang="ru-RU" sz="1600" dirty="0" smtClean="0"/>
              <a:t> Г.М. и вручила участникам призы.</a:t>
            </a:r>
            <a:endParaRPr lang="ru-RU"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0"/>
            <a:ext cx="9479279" cy="1754326"/>
          </a:xfrm>
          <a:prstGeom prst="rect">
            <a:avLst/>
          </a:prstGeom>
          <a:noFill/>
        </p:spPr>
        <p:txBody>
          <a:bodyPr wrap="square" lIns="91440" tIns="45720" rIns="91440" bIns="45720">
            <a:spAutoFit/>
          </a:bodyPr>
          <a:lstStyle/>
          <a:p>
            <a:pPr algn="ctr"/>
            <a:r>
              <a:rPr lang="ru-RU"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Конференция по итогам практики</a:t>
            </a:r>
            <a:endParaRPr lang="ru-RU"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extBox 4"/>
          <p:cNvSpPr txBox="1"/>
          <p:nvPr/>
        </p:nvSpPr>
        <p:spPr>
          <a:xfrm>
            <a:off x="381000" y="1767840"/>
            <a:ext cx="10927080" cy="3693319"/>
          </a:xfrm>
          <a:prstGeom prst="rect">
            <a:avLst/>
          </a:prstGeom>
          <a:noFill/>
        </p:spPr>
        <p:txBody>
          <a:bodyPr wrap="square" rtlCol="0">
            <a:spAutoFit/>
          </a:bodyPr>
          <a:lstStyle/>
          <a:p>
            <a:r>
              <a:rPr lang="ru-RU" dirty="0" smtClean="0"/>
              <a:t>Члены комиссии- Заместитель начальника станции </a:t>
            </a:r>
            <a:r>
              <a:rPr lang="ru-RU" dirty="0" err="1" smtClean="0"/>
              <a:t>Кайдаулов</a:t>
            </a:r>
            <a:r>
              <a:rPr lang="ru-RU" dirty="0" smtClean="0"/>
              <a:t> Р.К </a:t>
            </a:r>
          </a:p>
          <a:p>
            <a:r>
              <a:rPr lang="ru-RU" dirty="0" smtClean="0"/>
              <a:t>                            Заместитель директора по учебно-производственной работе </a:t>
            </a:r>
            <a:r>
              <a:rPr lang="ru-RU" dirty="0" err="1" smtClean="0"/>
              <a:t>Баишева</a:t>
            </a:r>
            <a:r>
              <a:rPr lang="ru-RU" dirty="0" smtClean="0"/>
              <a:t> Г.М</a:t>
            </a:r>
          </a:p>
          <a:p>
            <a:r>
              <a:rPr lang="ru-RU" dirty="0" smtClean="0"/>
              <a:t>                            Инженер по охране труда </a:t>
            </a:r>
            <a:r>
              <a:rPr lang="ru-RU" dirty="0" err="1" smtClean="0"/>
              <a:t>Мурзагалиев</a:t>
            </a:r>
            <a:r>
              <a:rPr lang="ru-RU" dirty="0" smtClean="0"/>
              <a:t> Е.М</a:t>
            </a:r>
          </a:p>
          <a:p>
            <a:r>
              <a:rPr lang="ru-RU" dirty="0" smtClean="0"/>
              <a:t>                            Ведущий специалист по охране труда </a:t>
            </a:r>
            <a:r>
              <a:rPr lang="ru-RU" dirty="0" err="1" smtClean="0"/>
              <a:t>Каиржанова</a:t>
            </a:r>
            <a:r>
              <a:rPr lang="ru-RU" dirty="0" smtClean="0"/>
              <a:t> К.К</a:t>
            </a:r>
          </a:p>
          <a:p>
            <a:r>
              <a:rPr lang="ru-RU" dirty="0" smtClean="0"/>
              <a:t>                            Преподаватель по ОД,ТЭБД </a:t>
            </a:r>
            <a:r>
              <a:rPr lang="ru-RU" dirty="0" err="1" smtClean="0"/>
              <a:t>Хамзина</a:t>
            </a:r>
            <a:r>
              <a:rPr lang="ru-RU" dirty="0" smtClean="0"/>
              <a:t> Ж.А</a:t>
            </a:r>
          </a:p>
          <a:p>
            <a:r>
              <a:rPr lang="ru-RU" dirty="0" smtClean="0"/>
              <a:t>                            Преподаватель по АСУ </a:t>
            </a:r>
            <a:r>
              <a:rPr lang="ru-RU" dirty="0" err="1" smtClean="0"/>
              <a:t>Канафина</a:t>
            </a:r>
            <a:r>
              <a:rPr lang="ru-RU" dirty="0" smtClean="0"/>
              <a:t> Ж.З</a:t>
            </a:r>
          </a:p>
          <a:p>
            <a:r>
              <a:rPr lang="ru-RU" dirty="0" smtClean="0"/>
              <a:t> </a:t>
            </a:r>
          </a:p>
          <a:p>
            <a:r>
              <a:rPr lang="ru-RU" dirty="0" smtClean="0"/>
              <a:t>Участники конференции- студенты 4-курса специальности «1203000 Организация перевозок и             управление движением на железнодорожном транспорте»:</a:t>
            </a:r>
          </a:p>
          <a:p>
            <a:r>
              <a:rPr lang="ru-RU" dirty="0" smtClean="0"/>
              <a:t>                                        </a:t>
            </a:r>
            <a:r>
              <a:rPr lang="ru-RU" dirty="0" err="1" smtClean="0"/>
              <a:t>Ахмадиева</a:t>
            </a:r>
            <a:r>
              <a:rPr lang="ru-RU" dirty="0" smtClean="0"/>
              <a:t> </a:t>
            </a:r>
            <a:r>
              <a:rPr lang="ru-RU" dirty="0" err="1" smtClean="0"/>
              <a:t>Найля</a:t>
            </a:r>
            <a:r>
              <a:rPr lang="ru-RU" dirty="0" smtClean="0"/>
              <a:t> проходила практику на станции Кокшетау-1</a:t>
            </a:r>
          </a:p>
          <a:p>
            <a:r>
              <a:rPr lang="ru-RU" dirty="0" smtClean="0"/>
              <a:t>                                        Цветков Михаил проходил практику на станции Кокшетау-2</a:t>
            </a:r>
          </a:p>
          <a:p>
            <a:r>
              <a:rPr lang="ru-RU" dirty="0" smtClean="0"/>
              <a:t>                                        </a:t>
            </a:r>
            <a:r>
              <a:rPr lang="ru-RU" dirty="0" err="1" smtClean="0"/>
              <a:t>Кабдошова</a:t>
            </a:r>
            <a:r>
              <a:rPr lang="ru-RU" dirty="0" smtClean="0"/>
              <a:t> </a:t>
            </a:r>
            <a:r>
              <a:rPr lang="ru-RU" dirty="0" err="1" smtClean="0"/>
              <a:t>Зиба</a:t>
            </a:r>
            <a:r>
              <a:rPr lang="ru-RU" dirty="0" smtClean="0"/>
              <a:t> проходила практику на станции Курорт Боровое</a:t>
            </a:r>
          </a:p>
          <a:p>
            <a:r>
              <a:rPr lang="ru-RU" dirty="0" smtClean="0"/>
              <a:t>                                        </a:t>
            </a:r>
            <a:r>
              <a:rPr lang="ru-RU" dirty="0" err="1" smtClean="0"/>
              <a:t>Алдабергенов</a:t>
            </a:r>
            <a:r>
              <a:rPr lang="ru-RU" dirty="0" smtClean="0"/>
              <a:t> Нурсултан проходил практику на станции </a:t>
            </a:r>
            <a:r>
              <a:rPr lang="ru-RU" dirty="0" err="1" smtClean="0"/>
              <a:t>Жаман-Аши</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IMG-20180216-WA0001.jpg"/>
          <p:cNvPicPr>
            <a:picLocks noChangeAspect="1"/>
          </p:cNvPicPr>
          <p:nvPr/>
        </p:nvPicPr>
        <p:blipFill>
          <a:blip r:embed="rId2"/>
          <a:stretch>
            <a:fillRect/>
          </a:stretch>
        </p:blipFill>
        <p:spPr>
          <a:xfrm>
            <a:off x="0" y="0"/>
            <a:ext cx="5013960" cy="3760470"/>
          </a:xfrm>
          <a:prstGeom prst="rect">
            <a:avLst/>
          </a:prstGeom>
          <a:ln>
            <a:noFill/>
          </a:ln>
          <a:effectLst>
            <a:softEdge rad="112500"/>
          </a:effectLst>
        </p:spPr>
      </p:pic>
      <p:pic>
        <p:nvPicPr>
          <p:cNvPr id="11" name="Рисунок 10" descr="IMG-20180216-WA0002.jpg"/>
          <p:cNvPicPr>
            <a:picLocks noChangeAspect="1"/>
          </p:cNvPicPr>
          <p:nvPr/>
        </p:nvPicPr>
        <p:blipFill>
          <a:blip r:embed="rId3"/>
          <a:stretch>
            <a:fillRect/>
          </a:stretch>
        </p:blipFill>
        <p:spPr>
          <a:xfrm>
            <a:off x="4445000" y="2956560"/>
            <a:ext cx="5201920" cy="3901440"/>
          </a:xfrm>
          <a:prstGeom prst="rect">
            <a:avLst/>
          </a:prstGeom>
          <a:ln>
            <a:noFill/>
          </a:ln>
          <a:effectLst>
            <a:softEdge rad="112500"/>
          </a:effectLst>
        </p:spPr>
      </p:pic>
      <p:pic>
        <p:nvPicPr>
          <p:cNvPr id="12" name="Рисунок 11" descr="IMG-20180216-WA0013.jpg"/>
          <p:cNvPicPr>
            <a:picLocks noChangeAspect="1"/>
          </p:cNvPicPr>
          <p:nvPr/>
        </p:nvPicPr>
        <p:blipFill>
          <a:blip r:embed="rId4"/>
          <a:stretch>
            <a:fillRect/>
          </a:stretch>
        </p:blipFill>
        <p:spPr>
          <a:xfrm>
            <a:off x="0" y="3531870"/>
            <a:ext cx="4434840" cy="3326130"/>
          </a:xfrm>
          <a:prstGeom prst="rect">
            <a:avLst/>
          </a:prstGeom>
          <a:ln>
            <a:noFill/>
          </a:ln>
          <a:effectLst>
            <a:softEdge rad="112500"/>
          </a:effectLst>
        </p:spPr>
      </p:pic>
      <p:pic>
        <p:nvPicPr>
          <p:cNvPr id="13" name="Рисунок 12" descr="IMG-20180216-WA0027.jpg"/>
          <p:cNvPicPr>
            <a:picLocks noChangeAspect="1"/>
          </p:cNvPicPr>
          <p:nvPr/>
        </p:nvPicPr>
        <p:blipFill>
          <a:blip r:embed="rId5"/>
          <a:stretch>
            <a:fillRect/>
          </a:stretch>
        </p:blipFill>
        <p:spPr>
          <a:xfrm>
            <a:off x="5029200" y="0"/>
            <a:ext cx="4251960" cy="3063240"/>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0301"/>
            <a:ext cx="8596668" cy="1320800"/>
          </a:xfrm>
        </p:spPr>
        <p:txBody>
          <a:bodyPr/>
          <a:lstStyle/>
          <a:p>
            <a:pPr marL="571500" indent="-571500">
              <a:buFont typeface="Wingdings" panose="05000000000000000000" pitchFamily="2" charset="2"/>
              <a:buChar char="v"/>
            </a:pPr>
            <a:r>
              <a:rPr lang="ru-RU" dirty="0" smtClean="0"/>
              <a:t>Беседы и собрании</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913052" y="-91014"/>
            <a:ext cx="4908265" cy="3558492"/>
          </a:xfrm>
          <a:prstGeom prst="ellipse">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3464" y="1432963"/>
            <a:ext cx="4291012" cy="22970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13274" y="4077325"/>
            <a:ext cx="3773513" cy="23539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981750" y="4105461"/>
            <a:ext cx="4226819" cy="23735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Рисунок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224" y="4020092"/>
            <a:ext cx="4328739" cy="24307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xmlns="" val="1165181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90123"/>
            <a:ext cx="8596668" cy="1320800"/>
          </a:xfrm>
        </p:spPr>
        <p:txBody>
          <a:bodyPr>
            <a:normAutofit/>
          </a:bodyPr>
          <a:lstStyle/>
          <a:p>
            <a:pPr marL="571500" indent="-571500">
              <a:buFont typeface="Wingdings" panose="05000000000000000000" pitchFamily="2" charset="2"/>
              <a:buChar char="v"/>
            </a:pPr>
            <a:r>
              <a:rPr lang="ru-RU" sz="1800" dirty="0" smtClean="0"/>
              <a:t>Заседание комитета по делам молодёжи.</a:t>
            </a:r>
            <a:br>
              <a:rPr lang="ru-RU" sz="1800" dirty="0" smtClean="0"/>
            </a:br>
            <a:r>
              <a:rPr lang="ru-RU" sz="1800" dirty="0" smtClean="0"/>
              <a:t>В ходе  заседания рассматривались  вопросы о текущей работе молодёжных подразделений</a:t>
            </a:r>
            <a:endParaRPr lang="ru-RU" sz="18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25441" y="1510923"/>
            <a:ext cx="5087296" cy="2856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17956" y="3390264"/>
            <a:ext cx="5339282" cy="29982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3348210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
            <a:ext cx="6118168" cy="3574473"/>
          </a:xfrm>
        </p:spPr>
        <p:txBody>
          <a:bodyPr>
            <a:normAutofit/>
          </a:bodyPr>
          <a:lstStyle/>
          <a:p>
            <a:pPr marL="342900" indent="-342900">
              <a:buFont typeface="Wingdings" panose="05000000000000000000" pitchFamily="2" charset="2"/>
              <a:buChar char="v"/>
            </a:pPr>
            <a:r>
              <a:rPr lang="ru-RU" sz="1800" dirty="0" smtClean="0"/>
              <a:t>Заседание КДМ и </a:t>
            </a:r>
            <a:r>
              <a:rPr lang="ru-RU" sz="1800" dirty="0" err="1" smtClean="0"/>
              <a:t>старостата</a:t>
            </a:r>
            <a:r>
              <a:rPr lang="ru-RU" sz="1800" dirty="0" smtClean="0"/>
              <a:t> с приглашением директора  колледжа.</a:t>
            </a:r>
            <a:br>
              <a:rPr lang="ru-RU" sz="1800" dirty="0" smtClean="0"/>
            </a:br>
            <a:r>
              <a:rPr lang="ru-RU" sz="1800" dirty="0" smtClean="0"/>
              <a:t>Повестка дня:</a:t>
            </a:r>
            <a:br>
              <a:rPr lang="ru-RU" sz="1800" dirty="0" smtClean="0"/>
            </a:br>
            <a:r>
              <a:rPr lang="ru-RU" sz="1800" dirty="0" smtClean="0"/>
              <a:t>1. . Вопросы о работе </a:t>
            </a:r>
            <a:r>
              <a:rPr lang="ru-RU" sz="1800" dirty="0" err="1" smtClean="0"/>
              <a:t>старостата</a:t>
            </a:r>
            <a:r>
              <a:rPr lang="ru-RU" sz="1800" dirty="0" smtClean="0"/>
              <a:t> по соблюдению внутреннего  распорядка колледжа. </a:t>
            </a:r>
            <a:br>
              <a:rPr lang="ru-RU" sz="1800" dirty="0" smtClean="0"/>
            </a:br>
            <a:r>
              <a:rPr lang="ru-RU" sz="1800" dirty="0" smtClean="0"/>
              <a:t>2. Обсуждение и утверждение плана конкурса «Моя профессия» </a:t>
            </a:r>
            <a:br>
              <a:rPr lang="ru-RU" sz="1800" dirty="0" smtClean="0"/>
            </a:br>
            <a:r>
              <a:rPr lang="ru-RU" sz="1800" dirty="0" smtClean="0"/>
              <a:t>3. Разное</a:t>
            </a:r>
            <a:endParaRPr lang="ru-RU" sz="18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002447" y="342816"/>
            <a:ext cx="5682082" cy="3190709"/>
          </a:xfrm>
          <a:prstGeom prst="ellipse">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3317" y="2666055"/>
            <a:ext cx="5086013" cy="2855992"/>
          </a:xfrm>
          <a:prstGeom prst="ellipse">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02447" y="3829614"/>
            <a:ext cx="4850163" cy="2723553"/>
          </a:xfrm>
          <a:prstGeom prst="ellipse">
            <a:avLst/>
          </a:prstGeom>
          <a:ln>
            <a:noFill/>
          </a:ln>
          <a:effectLst>
            <a:softEdge rad="112500"/>
          </a:effectLst>
        </p:spPr>
      </p:pic>
    </p:spTree>
    <p:extLst>
      <p:ext uri="{BB962C8B-B14F-4D97-AF65-F5344CB8AC3E}">
        <p14:creationId xmlns:p14="http://schemas.microsoft.com/office/powerpoint/2010/main" xmlns="" val="2768193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2426"/>
            <a:ext cx="5649362" cy="4028793"/>
          </a:xfrm>
        </p:spPr>
        <p:txBody>
          <a:bodyPr>
            <a:normAutofit/>
          </a:bodyPr>
          <a:lstStyle/>
          <a:p>
            <a:pPr marL="285750" indent="-285750">
              <a:buFont typeface="Wingdings" panose="05000000000000000000" pitchFamily="2" charset="2"/>
              <a:buChar char="v"/>
            </a:pPr>
            <a:r>
              <a:rPr lang="ru-RU" sz="1800" dirty="0" smtClean="0"/>
              <a:t/>
            </a:r>
            <a:br>
              <a:rPr lang="ru-RU" sz="1800" dirty="0" smtClean="0"/>
            </a:br>
            <a:r>
              <a:rPr lang="ru-RU" dirty="0" smtClean="0"/>
              <a:t>Очередная встреча КДМ и </a:t>
            </a:r>
            <a:r>
              <a:rPr lang="ru-RU" dirty="0" err="1" smtClean="0"/>
              <a:t>старостата</a:t>
            </a:r>
            <a:r>
              <a:rPr lang="ru-RU" dirty="0" smtClean="0"/>
              <a:t>.</a:t>
            </a:r>
            <a:br>
              <a:rPr lang="ru-RU" dirty="0" smtClean="0"/>
            </a:b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50129" y="2453488"/>
            <a:ext cx="5166511" cy="3874883"/>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82281" y="72426"/>
            <a:ext cx="5124261" cy="3843196"/>
          </a:xfrm>
          <a:prstGeom prst="rect">
            <a:avLst/>
          </a:prstGeom>
          <a:ln>
            <a:noFill/>
          </a:ln>
          <a:effectLst>
            <a:softEdge rad="112500"/>
          </a:effectLst>
        </p:spPr>
      </p:pic>
    </p:spTree>
    <p:extLst>
      <p:ext uri="{BB962C8B-B14F-4D97-AF65-F5344CB8AC3E}">
        <p14:creationId xmlns:p14="http://schemas.microsoft.com/office/powerpoint/2010/main" xmlns="" val="386742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8005"/>
            <a:ext cx="4780230" cy="1930400"/>
          </a:xfrm>
        </p:spPr>
        <p:txBody>
          <a:bodyPr>
            <a:normAutofit fontScale="90000"/>
          </a:bodyPr>
          <a:lstStyle/>
          <a:p>
            <a:r>
              <a:rPr lang="ru-RU" dirty="0" smtClean="0"/>
              <a:t>Заседание комитета по делам молодёжи в присутствии директора колледжа «Бурабай».</a:t>
            </a:r>
            <a:br>
              <a:rPr lang="ru-RU" dirty="0" smtClean="0"/>
            </a:br>
            <a:r>
              <a:rPr lang="ru-RU" dirty="0" smtClean="0"/>
              <a:t>Обсуждение итогов работы за неделю.</a:t>
            </a:r>
            <a:br>
              <a:rPr lang="ru-RU" dirty="0" smtClean="0"/>
            </a:b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66799" y="178005"/>
            <a:ext cx="3820563" cy="2865422"/>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17291" y="2913092"/>
            <a:ext cx="3751152" cy="2813364"/>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21829" y="3333974"/>
            <a:ext cx="4218915" cy="3164186"/>
          </a:xfrm>
          <a:prstGeom prst="rect">
            <a:avLst/>
          </a:prstGeom>
          <a:ln>
            <a:noFill/>
          </a:ln>
          <a:effectLst>
            <a:softEdge rad="112500"/>
          </a:effectLst>
        </p:spPr>
      </p:pic>
    </p:spTree>
    <p:extLst>
      <p:ext uri="{BB962C8B-B14F-4D97-AF65-F5344CB8AC3E}">
        <p14:creationId xmlns:p14="http://schemas.microsoft.com/office/powerpoint/2010/main" xmlns="" val="3398328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760491"/>
            <a:ext cx="8596668" cy="5280871"/>
          </a:xfrm>
          <a:solidFill>
            <a:schemeClr val="tx2">
              <a:lumMod val="40000"/>
              <a:lumOff val="60000"/>
            </a:schemeClr>
          </a:solidFill>
        </p:spPr>
        <p:txBody>
          <a:bodyPr>
            <a:normAutofit/>
          </a:bodyPr>
          <a:lstStyle/>
          <a:p>
            <a:pPr algn="ctr">
              <a:buNone/>
            </a:pPr>
            <a:r>
              <a:rPr lang="ru-RU" sz="3200" b="1" i="1" dirty="0" smtClean="0">
                <a:solidFill>
                  <a:schemeClr val="tx2">
                    <a:lumMod val="50000"/>
                  </a:schemeClr>
                </a:solidFill>
              </a:rPr>
              <a:t>Дорогие читатели, студенты, </a:t>
            </a:r>
          </a:p>
          <a:p>
            <a:pPr algn="ctr">
              <a:buNone/>
            </a:pPr>
            <a:endParaRPr lang="ru-RU" sz="3200" b="1" i="1" dirty="0" smtClean="0">
              <a:solidFill>
                <a:schemeClr val="tx2">
                  <a:lumMod val="50000"/>
                </a:schemeClr>
              </a:solidFill>
            </a:endParaRPr>
          </a:p>
          <a:p>
            <a:pPr>
              <a:buNone/>
            </a:pPr>
            <a:r>
              <a:rPr lang="ru-RU" sz="3200" b="1" i="1" dirty="0" smtClean="0">
                <a:solidFill>
                  <a:schemeClr val="tx2">
                    <a:lumMod val="50000"/>
                  </a:schemeClr>
                </a:solidFill>
              </a:rPr>
              <a:t>     в новом выпуске газеты «</a:t>
            </a:r>
            <a:r>
              <a:rPr lang="ru-RU" sz="3200" b="1" i="1" dirty="0" err="1" smtClean="0">
                <a:solidFill>
                  <a:schemeClr val="tx2">
                    <a:lumMod val="50000"/>
                  </a:schemeClr>
                </a:solidFill>
              </a:rPr>
              <a:t>Жас</a:t>
            </a:r>
            <a:r>
              <a:rPr lang="ru-RU" sz="3200" b="1" i="1" dirty="0" smtClean="0">
                <a:solidFill>
                  <a:schemeClr val="tx2">
                    <a:lumMod val="50000"/>
                  </a:schemeClr>
                </a:solidFill>
              </a:rPr>
              <a:t> тол</a:t>
            </a:r>
            <a:r>
              <a:rPr lang="kk-KZ" sz="3200" b="1" i="1" dirty="0" smtClean="0">
                <a:solidFill>
                  <a:schemeClr val="tx2">
                    <a:lumMod val="50000"/>
                  </a:schemeClr>
                </a:solidFill>
              </a:rPr>
              <a:t>қ</a:t>
            </a:r>
            <a:r>
              <a:rPr lang="ru-RU" sz="3200" b="1" i="1" dirty="0" err="1" smtClean="0">
                <a:solidFill>
                  <a:schemeClr val="tx2">
                    <a:lumMod val="50000"/>
                  </a:schemeClr>
                </a:solidFill>
              </a:rPr>
              <a:t>ын</a:t>
            </a:r>
            <a:r>
              <a:rPr lang="ru-RU" sz="3200" b="1" i="1" dirty="0" smtClean="0">
                <a:solidFill>
                  <a:schemeClr val="tx2">
                    <a:lumMod val="50000"/>
                  </a:schemeClr>
                </a:solidFill>
              </a:rPr>
              <a:t>» вы познакомитесь с  миссией колледжа, Посланием  Президента, новым фото отчетом, статьями, о прошедшем конкурсе профессий</a:t>
            </a:r>
            <a:r>
              <a:rPr lang="kk-KZ" sz="3200" b="1" i="1" dirty="0" smtClean="0">
                <a:solidFill>
                  <a:schemeClr val="tx2">
                    <a:lumMod val="50000"/>
                  </a:schemeClr>
                </a:solidFill>
              </a:rPr>
              <a:t>, </a:t>
            </a:r>
            <a:r>
              <a:rPr lang="ru-RU" sz="3200" b="1" i="1" dirty="0" smtClean="0">
                <a:solidFill>
                  <a:schemeClr val="tx2">
                    <a:lumMod val="50000"/>
                  </a:schemeClr>
                </a:solidFill>
              </a:rPr>
              <a:t>и  ещё многое другое вы увидите в данном выпуске.</a:t>
            </a:r>
          </a:p>
          <a:p>
            <a:pPr>
              <a:buFont typeface="Wingdings" panose="05000000000000000000" pitchFamily="2" charset="2"/>
              <a:buChar char="v"/>
            </a:pPr>
            <a:endParaRPr lang="ru-RU" sz="3200" dirty="0"/>
          </a:p>
        </p:txBody>
      </p:sp>
    </p:spTree>
    <p:extLst>
      <p:ext uri="{BB962C8B-B14F-4D97-AF65-F5344CB8AC3E}">
        <p14:creationId xmlns:p14="http://schemas.microsoft.com/office/powerpoint/2010/main" xmlns="" val="911814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3897" y="1951628"/>
            <a:ext cx="11109277" cy="2308324"/>
          </a:xfrm>
          <a:prstGeom prst="rect">
            <a:avLst/>
          </a:prstGeom>
          <a:noFill/>
        </p:spPr>
        <p:txBody>
          <a:bodyPr wrap="square" lIns="91440" tIns="45720" rIns="91440" bIns="45720">
            <a:spAutoFit/>
          </a:bodyPr>
          <a:lstStyle/>
          <a:p>
            <a:pPr algn="ctr"/>
            <a:r>
              <a:rPr lang="ru-RU"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ru-RU" sz="72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Фотоотчеты</a:t>
            </a:r>
            <a:r>
              <a:rPr lang="ru-RU"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по  практике</a:t>
            </a:r>
            <a:endParaRPr lang="ru-RU"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xmlns="" val="4074688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680959" cy="1280160"/>
          </a:xfrm>
        </p:spPr>
        <p:txBody>
          <a:bodyPr>
            <a:normAutofit fontScale="90000"/>
          </a:bodyPr>
          <a:lstStyle/>
          <a:p>
            <a:r>
              <a:rPr lang="ru-RU" sz="2000" b="1" i="1" dirty="0" smtClean="0"/>
              <a:t>Практика группы ТЖ-41 специальности «1203000 Организация перевозок и управление движением на железнодорожном транспорте» на станций « Курорт Боровое»</a:t>
            </a:r>
            <a:r>
              <a:rPr lang="ru-RU" sz="2000" dirty="0" smtClean="0"/>
              <a:t/>
            </a:r>
            <a:br>
              <a:rPr lang="ru-RU" sz="2000" dirty="0" smtClean="0"/>
            </a:br>
            <a:r>
              <a:rPr lang="ru-RU" sz="2000" dirty="0" smtClean="0"/>
              <a:t>Преподаватель- </a:t>
            </a:r>
            <a:r>
              <a:rPr lang="ru-RU" sz="2000" dirty="0" err="1" smtClean="0"/>
              <a:t>Хамзина</a:t>
            </a:r>
            <a:r>
              <a:rPr lang="ru-RU" sz="2000" dirty="0" smtClean="0"/>
              <a:t> Ж.А</a:t>
            </a:r>
            <a:br>
              <a:rPr lang="ru-RU" sz="2000" dirty="0" smtClean="0"/>
            </a:br>
            <a:r>
              <a:rPr lang="ru-RU" sz="2000" dirty="0" smtClean="0"/>
              <a:t>С практикой ознакомили-</a:t>
            </a:r>
            <a:br>
              <a:rPr lang="ru-RU" sz="2000" dirty="0" smtClean="0"/>
            </a:br>
            <a:r>
              <a:rPr lang="ru-RU" sz="2000" dirty="0" smtClean="0"/>
              <a:t>Инженер технолог </a:t>
            </a:r>
            <a:r>
              <a:rPr lang="ru-RU" sz="2000" dirty="0" err="1" smtClean="0"/>
              <a:t>Ногиев</a:t>
            </a:r>
            <a:r>
              <a:rPr lang="ru-RU" sz="2000" dirty="0" smtClean="0"/>
              <a:t> С.А</a:t>
            </a:r>
            <a:br>
              <a:rPr lang="ru-RU" sz="2000" dirty="0" smtClean="0"/>
            </a:br>
            <a:r>
              <a:rPr lang="ru-RU" sz="2000" dirty="0" err="1" smtClean="0"/>
              <a:t>Дефектоскопист</a:t>
            </a:r>
            <a:r>
              <a:rPr lang="ru-RU" sz="2000" dirty="0" smtClean="0"/>
              <a:t> </a:t>
            </a:r>
            <a:r>
              <a:rPr lang="ru-RU" sz="2000" dirty="0" err="1" smtClean="0"/>
              <a:t>Бахитова</a:t>
            </a:r>
            <a:r>
              <a:rPr lang="ru-RU" sz="2000" dirty="0" smtClean="0"/>
              <a:t> Л.Ю</a:t>
            </a:r>
            <a:br>
              <a:rPr lang="ru-RU" sz="2000" dirty="0" smtClean="0"/>
            </a:br>
            <a:r>
              <a:rPr lang="ru-RU" sz="2000" dirty="0" smtClean="0"/>
              <a:t>Инженер по охране труда </a:t>
            </a:r>
            <a:r>
              <a:rPr lang="ru-RU" sz="2000" dirty="0" err="1" smtClean="0"/>
              <a:t>Рысмаганбетов</a:t>
            </a:r>
            <a:r>
              <a:rPr lang="ru-RU" sz="2000" dirty="0" smtClean="0"/>
              <a:t> </a:t>
            </a:r>
            <a:r>
              <a:rPr lang="ru-RU" sz="2000" dirty="0" err="1" smtClean="0"/>
              <a:t>Болатбек</a:t>
            </a:r>
            <a:r>
              <a:rPr lang="ru-RU" sz="2000" dirty="0" smtClean="0"/>
              <a:t> </a:t>
            </a:r>
            <a:r>
              <a:rPr lang="ru-RU" sz="2000" dirty="0" err="1" smtClean="0"/>
              <a:t>Каскербаевич</a:t>
            </a:r>
            <a:r>
              <a:rPr lang="ru-RU" sz="2000" dirty="0" smtClean="0"/>
              <a:t/>
            </a:r>
            <a:br>
              <a:rPr lang="ru-RU" sz="2000" dirty="0" smtClean="0"/>
            </a:br>
            <a:r>
              <a:rPr lang="ru-RU" sz="2000" dirty="0" err="1" smtClean="0"/>
              <a:t>Дефектоскопист</a:t>
            </a:r>
            <a:r>
              <a:rPr lang="ru-RU" sz="2000" dirty="0" smtClean="0"/>
              <a:t> ВКМ Акимова Е.Б</a:t>
            </a:r>
            <a:br>
              <a:rPr lang="ru-RU" sz="2000" dirty="0" smtClean="0"/>
            </a:br>
            <a:endParaRPr lang="ru-RU" sz="2000" dirty="0"/>
          </a:p>
        </p:txBody>
      </p:sp>
      <p:pic>
        <p:nvPicPr>
          <p:cNvPr id="7" name="Рисунок 6" descr="IMG-20180212-WA0011.jpg"/>
          <p:cNvPicPr>
            <a:picLocks noChangeAspect="1"/>
          </p:cNvPicPr>
          <p:nvPr/>
        </p:nvPicPr>
        <p:blipFill>
          <a:blip r:embed="rId2"/>
          <a:stretch>
            <a:fillRect/>
          </a:stretch>
        </p:blipFill>
        <p:spPr>
          <a:xfrm>
            <a:off x="595532" y="3094891"/>
            <a:ext cx="3695113" cy="2771335"/>
          </a:xfrm>
          <a:prstGeom prst="rect">
            <a:avLst/>
          </a:prstGeom>
          <a:ln>
            <a:noFill/>
          </a:ln>
          <a:effectLst>
            <a:softEdge rad="112500"/>
          </a:effectLst>
        </p:spPr>
      </p:pic>
      <p:pic>
        <p:nvPicPr>
          <p:cNvPr id="8" name="Рисунок 7" descr="IMG-20180212-WA0012.jpg"/>
          <p:cNvPicPr>
            <a:picLocks noChangeAspect="1"/>
          </p:cNvPicPr>
          <p:nvPr/>
        </p:nvPicPr>
        <p:blipFill>
          <a:blip r:embed="rId3"/>
          <a:stretch>
            <a:fillRect/>
          </a:stretch>
        </p:blipFill>
        <p:spPr>
          <a:xfrm>
            <a:off x="8855905" y="0"/>
            <a:ext cx="3139147" cy="4185529"/>
          </a:xfrm>
          <a:prstGeom prst="rect">
            <a:avLst/>
          </a:prstGeom>
          <a:ln>
            <a:noFill/>
          </a:ln>
          <a:effectLst>
            <a:softEdge rad="112500"/>
          </a:effectLst>
        </p:spPr>
      </p:pic>
      <p:pic>
        <p:nvPicPr>
          <p:cNvPr id="9" name="Рисунок 8" descr="IMG-20180212-WA0023.jpg"/>
          <p:cNvPicPr>
            <a:picLocks noChangeAspect="1"/>
          </p:cNvPicPr>
          <p:nvPr/>
        </p:nvPicPr>
        <p:blipFill>
          <a:blip r:embed="rId4"/>
          <a:stretch>
            <a:fillRect/>
          </a:stretch>
        </p:blipFill>
        <p:spPr>
          <a:xfrm>
            <a:off x="4487593" y="3105443"/>
            <a:ext cx="4534485" cy="3400864"/>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8553157" cy="1754326"/>
          </a:xfrm>
          <a:prstGeom prst="rect">
            <a:avLst/>
          </a:prstGeom>
          <a:noFill/>
        </p:spPr>
        <p:txBody>
          <a:bodyPr wrap="squar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Профилактические </a:t>
            </a:r>
          </a:p>
          <a:p>
            <a:pPr algn="ct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a:t>
            </a: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еседы со студентами.</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 name="Рисунок 4" descr="1495009686.jpg"/>
          <p:cNvPicPr>
            <a:picLocks noChangeAspect="1"/>
          </p:cNvPicPr>
          <p:nvPr/>
        </p:nvPicPr>
        <p:blipFill>
          <a:blip r:embed="rId2"/>
          <a:stretch>
            <a:fillRect/>
          </a:stretch>
        </p:blipFill>
        <p:spPr>
          <a:xfrm>
            <a:off x="2793076" y="2051154"/>
            <a:ext cx="6789863" cy="39494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6944008" cy="2299344"/>
          </a:xfrm>
        </p:spPr>
        <p:txBody>
          <a:bodyPr>
            <a:normAutofit fontScale="90000"/>
          </a:bodyPr>
          <a:lstStyle/>
          <a:p>
            <a:r>
              <a:rPr lang="ru-RU" sz="1800" dirty="0" smtClean="0"/>
              <a:t>«Профилактика правонарушений и коррекции деструктивного поведения».</a:t>
            </a:r>
            <a:br>
              <a:rPr lang="ru-RU" sz="1800" dirty="0" smtClean="0"/>
            </a:br>
            <a:r>
              <a:rPr lang="ru-RU" sz="1800" dirty="0" smtClean="0"/>
              <a:t>Одной из самых актуальных и социально значимых задач, стоящих перед нашим обществом сегодня, безусловно, является поиск путей снижения  роста </a:t>
            </a:r>
            <a:r>
              <a:rPr lang="ru-RU" sz="1800" dirty="0" err="1" smtClean="0"/>
              <a:t>преступлениий</a:t>
            </a:r>
            <a:r>
              <a:rPr lang="ru-RU" sz="1800" dirty="0" smtClean="0"/>
              <a:t> среди молодежи и повышенная эффективность их профилактики.</a:t>
            </a:r>
            <a:br>
              <a:rPr lang="ru-RU" sz="1800" dirty="0" smtClean="0"/>
            </a:br>
            <a:r>
              <a:rPr lang="ru-RU" sz="1800" dirty="0" smtClean="0"/>
              <a:t>Для студентов колледжа выступили: психолог областного наркологического диспансера </a:t>
            </a:r>
            <a:r>
              <a:rPr lang="ru-RU" sz="1800" dirty="0" err="1" smtClean="0"/>
              <a:t>Молодовская</a:t>
            </a:r>
            <a:r>
              <a:rPr lang="ru-RU" sz="1800" dirty="0" smtClean="0"/>
              <a:t> Наталья, старший участковый инспектор полиции ОЮП МПС УВД г. </a:t>
            </a:r>
            <a:r>
              <a:rPr lang="ru-RU" sz="1800" dirty="0" err="1" smtClean="0"/>
              <a:t>Кокшетау,Кашкенова</a:t>
            </a:r>
            <a:r>
              <a:rPr lang="ru-RU" sz="1800" dirty="0" smtClean="0"/>
              <a:t> А.О, специалист  ОФ «</a:t>
            </a:r>
            <a:r>
              <a:rPr lang="ru-RU" sz="1800" dirty="0" err="1" smtClean="0"/>
              <a:t>Шанырак</a:t>
            </a:r>
            <a:r>
              <a:rPr lang="ru-RU" sz="1800" dirty="0" smtClean="0"/>
              <a:t>» </a:t>
            </a:r>
            <a:r>
              <a:rPr lang="ru-RU" sz="1800" dirty="0" err="1" smtClean="0"/>
              <a:t>Кульбаева</a:t>
            </a:r>
            <a:r>
              <a:rPr lang="ru-RU" sz="1800" dirty="0" smtClean="0"/>
              <a:t> </a:t>
            </a:r>
            <a:r>
              <a:rPr lang="ru-RU" sz="1800" dirty="0" err="1" smtClean="0"/>
              <a:t>Айнур</a:t>
            </a:r>
            <a:r>
              <a:rPr lang="ru-RU" sz="1800" dirty="0" smtClean="0"/>
              <a:t> и психолог – консультант МРЦ г. Кокшетау Ксения Андросова.</a:t>
            </a:r>
            <a:br>
              <a:rPr lang="ru-RU" sz="1800" dirty="0" smtClean="0"/>
            </a:br>
            <a:endParaRPr lang="ru-RU" sz="18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048530" y="0"/>
            <a:ext cx="4094722" cy="2299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2784544"/>
            <a:ext cx="4641969" cy="2606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84833" y="4490897"/>
            <a:ext cx="4215389" cy="2367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09285" y="2178246"/>
            <a:ext cx="4143470" cy="2326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431791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
            <a:ext cx="7090117" cy="3826411"/>
          </a:xfrm>
        </p:spPr>
        <p:txBody>
          <a:bodyPr>
            <a:normAutofit/>
          </a:bodyPr>
          <a:lstStyle/>
          <a:p>
            <a:pPr>
              <a:buFont typeface="Wingdings" pitchFamily="2" charset="2"/>
              <a:buChar char="v"/>
            </a:pPr>
            <a:r>
              <a:rPr lang="ru-RU" dirty="0" smtClean="0"/>
              <a:t>       </a:t>
            </a:r>
            <a:r>
              <a:rPr lang="ru-RU" sz="2000" dirty="0" smtClean="0">
                <a:latin typeface="Times New Roman" pitchFamily="18" charset="0"/>
                <a:cs typeface="Times New Roman" pitchFamily="18" charset="0"/>
              </a:rPr>
              <a:t>В рамках  </a:t>
            </a:r>
            <a:r>
              <a:rPr lang="ru-RU" sz="2000" dirty="0" err="1" smtClean="0">
                <a:latin typeface="Times New Roman" pitchFamily="18" charset="0"/>
                <a:cs typeface="Times New Roman" pitchFamily="18" charset="0"/>
              </a:rPr>
              <a:t>профориентационной</a:t>
            </a:r>
            <a:r>
              <a:rPr lang="ru-RU" sz="2000" dirty="0" smtClean="0">
                <a:latin typeface="Times New Roman" pitchFamily="18" charset="0"/>
                <a:cs typeface="Times New Roman" pitchFamily="18" charset="0"/>
              </a:rPr>
              <a:t> работы сотрудником КТИ КЧС МВД РК ,старшим помощником руководителя тушения пожара дежурной службы пожаротушения,  капитаном гражданской защиты  </a:t>
            </a:r>
            <a:r>
              <a:rPr lang="ru-RU" sz="2000" dirty="0" err="1" smtClean="0">
                <a:latin typeface="Times New Roman" pitchFamily="18" charset="0"/>
                <a:cs typeface="Times New Roman" pitchFamily="18" charset="0"/>
              </a:rPr>
              <a:t>Кулымбасовым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Бериком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Негметовичем</a:t>
            </a:r>
            <a:r>
              <a:rPr lang="ru-RU" sz="2000" dirty="0" smtClean="0">
                <a:latin typeface="Times New Roman" pitchFamily="18" charset="0"/>
                <a:cs typeface="Times New Roman" pitchFamily="18" charset="0"/>
              </a:rPr>
              <a:t> со студентами 4 курса специальности 1517000 «Защита в чрезвычайных ситуациях (по профилю)»  была проведена беседа о возможности продолжения  обучения по данной специальности выпускников колледжа в КТИ КЧС МВД РК г. Кокшетау  и условиях приема на обучение.</a:t>
            </a:r>
            <a:endParaRPr lang="ru-RU" sz="2000" dirty="0">
              <a:latin typeface="Times New Roman" pitchFamily="18" charset="0"/>
              <a:cs typeface="Times New Roman" pitchFamily="18" charset="0"/>
            </a:endParaRPr>
          </a:p>
        </p:txBody>
      </p:sp>
      <p:pic>
        <p:nvPicPr>
          <p:cNvPr id="4" name="Рисунок 3" descr="C:\Users\Зейнегуль\Desktop\проф. агитация кти\IMG-20180130-WA0004.jpg"/>
          <p:cNvPicPr/>
          <p:nvPr/>
        </p:nvPicPr>
        <p:blipFill>
          <a:blip r:embed="rId2" cstate="print"/>
          <a:srcRect/>
          <a:stretch>
            <a:fillRect/>
          </a:stretch>
        </p:blipFill>
        <p:spPr bwMode="auto">
          <a:xfrm>
            <a:off x="6966519" y="185531"/>
            <a:ext cx="4006281" cy="2809461"/>
          </a:xfrm>
          <a:prstGeom prst="rect">
            <a:avLst/>
          </a:prstGeom>
          <a:ln>
            <a:noFill/>
          </a:ln>
          <a:effectLst>
            <a:softEdge rad="112500"/>
          </a:effectLst>
        </p:spPr>
      </p:pic>
      <p:pic>
        <p:nvPicPr>
          <p:cNvPr id="5" name="Рисунок 4" descr="C:\Users\Зейнегуль\Desktop\проф. агитация кти\IMG-20180130-WA0003.jpg"/>
          <p:cNvPicPr/>
          <p:nvPr/>
        </p:nvPicPr>
        <p:blipFill>
          <a:blip r:embed="rId3" cstate="print"/>
          <a:srcRect/>
          <a:stretch>
            <a:fillRect/>
          </a:stretch>
        </p:blipFill>
        <p:spPr bwMode="auto">
          <a:xfrm>
            <a:off x="357809" y="3485217"/>
            <a:ext cx="4928149" cy="3019561"/>
          </a:xfrm>
          <a:prstGeom prst="rect">
            <a:avLst/>
          </a:prstGeom>
          <a:ln>
            <a:noFill/>
          </a:ln>
          <a:effectLst>
            <a:softEdge rad="112500"/>
          </a:effectLst>
        </p:spPr>
      </p:pic>
      <p:pic>
        <p:nvPicPr>
          <p:cNvPr id="6" name="Рисунок 5" descr="C:\Users\Зейнегуль\Desktop\проф. агитация кти\IMG-20180130-WA0002.jpg"/>
          <p:cNvPicPr/>
          <p:nvPr/>
        </p:nvPicPr>
        <p:blipFill>
          <a:blip r:embed="rId4" cstate="print"/>
          <a:srcRect/>
          <a:stretch>
            <a:fillRect/>
          </a:stretch>
        </p:blipFill>
        <p:spPr bwMode="auto">
          <a:xfrm>
            <a:off x="5739619" y="3418449"/>
            <a:ext cx="5395855" cy="3162061"/>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6" name="Picture 2" descr="C:\Users\Администратор\Desktop\информации на сайт\работа экспертов.jpg"/>
          <p:cNvPicPr>
            <a:picLocks noChangeAspect="1" noChangeArrowheads="1"/>
          </p:cNvPicPr>
          <p:nvPr/>
        </p:nvPicPr>
        <p:blipFill>
          <a:blip r:embed="rId2"/>
          <a:srcRect/>
          <a:stretch>
            <a:fillRect/>
          </a:stretch>
        </p:blipFill>
        <p:spPr bwMode="auto">
          <a:xfrm>
            <a:off x="457200" y="95627"/>
            <a:ext cx="10515600" cy="669978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sz="2400" dirty="0" smtClean="0"/>
              <a:t>Колледж “Бурабай” совместно с социальными партнерами АО НК “КТЖ-ГП” Акмолинское отделение ГП участвовали в праздновании праздника “</a:t>
            </a:r>
            <a:r>
              <a:rPr lang="kk-KZ" sz="2800" dirty="0" smtClean="0"/>
              <a:t>Наурыз-мейрамы”</a:t>
            </a:r>
            <a:endParaRPr lang="ru-RU" sz="2800" dirty="0"/>
          </a:p>
        </p:txBody>
      </p:sp>
      <p:pic>
        <p:nvPicPr>
          <p:cNvPr id="1026" name="Picture 2" descr="C:\Users\Администратор\Desktop\ОЛЖАНОВА\Наурыз\наурыз.jpg"/>
          <p:cNvPicPr>
            <a:picLocks noChangeAspect="1" noChangeArrowheads="1"/>
          </p:cNvPicPr>
          <p:nvPr/>
        </p:nvPicPr>
        <p:blipFill>
          <a:blip r:embed="rId2"/>
          <a:srcRect/>
          <a:stretch>
            <a:fillRect/>
          </a:stretch>
        </p:blipFill>
        <p:spPr bwMode="auto">
          <a:xfrm>
            <a:off x="3734260" y="2986296"/>
            <a:ext cx="3810000" cy="2543175"/>
          </a:xfrm>
          <a:prstGeom prst="rect">
            <a:avLst/>
          </a:prstGeom>
          <a:noFill/>
        </p:spPr>
      </p:pic>
      <p:pic>
        <p:nvPicPr>
          <p:cNvPr id="1027" name="Picture 3" descr="C:\Users\Администратор\Desktop\ОЛЖАНОВА\Наурыз\IMG_7991.JPG"/>
          <p:cNvPicPr>
            <a:picLocks noChangeAspect="1" noChangeArrowheads="1"/>
          </p:cNvPicPr>
          <p:nvPr/>
        </p:nvPicPr>
        <p:blipFill>
          <a:blip r:embed="rId3" cstate="print"/>
          <a:srcRect/>
          <a:stretch>
            <a:fillRect/>
          </a:stretch>
        </p:blipFill>
        <p:spPr bwMode="auto">
          <a:xfrm>
            <a:off x="382385" y="2120391"/>
            <a:ext cx="3541986" cy="2656490"/>
          </a:xfrm>
          <a:prstGeom prst="rect">
            <a:avLst/>
          </a:prstGeom>
          <a:noFill/>
        </p:spPr>
      </p:pic>
      <p:pic>
        <p:nvPicPr>
          <p:cNvPr id="1028" name="Picture 4" descr="C:\Users\Администратор\Desktop\ОЛЖАНОВА\Наурыз\IMG_7987.JPG"/>
          <p:cNvPicPr>
            <a:picLocks noChangeAspect="1" noChangeArrowheads="1"/>
          </p:cNvPicPr>
          <p:nvPr/>
        </p:nvPicPr>
        <p:blipFill>
          <a:blip r:embed="rId4" cstate="print"/>
          <a:srcRect/>
          <a:stretch>
            <a:fillRect/>
          </a:stretch>
        </p:blipFill>
        <p:spPr bwMode="auto">
          <a:xfrm>
            <a:off x="7348451" y="3466408"/>
            <a:ext cx="4145280" cy="310896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68941"/>
            <a:ext cx="8596668" cy="1661459"/>
          </a:xfrm>
        </p:spPr>
        <p:txBody>
          <a:bodyPr/>
          <a:lstStyle/>
          <a:p>
            <a:r>
              <a:rPr lang="kk-KZ" dirty="0" smtClean="0"/>
              <a:t>Работа кружка </a:t>
            </a:r>
            <a:r>
              <a:rPr lang="kk-KZ" dirty="0" smtClean="0"/>
              <a:t>“Железнодорожник”</a:t>
            </a:r>
            <a:endParaRPr lang="ru-RU" dirty="0"/>
          </a:p>
        </p:txBody>
      </p:sp>
      <p:pic>
        <p:nvPicPr>
          <p:cNvPr id="5122" name="Picture 2" descr="C:\Users\Администратор\Desktop\музей\WhatsApp Image 2018-04-05 at 16.27.58.jpeg"/>
          <p:cNvPicPr>
            <a:picLocks noGrp="1" noChangeAspect="1" noChangeArrowheads="1"/>
          </p:cNvPicPr>
          <p:nvPr>
            <p:ph idx="1"/>
          </p:nvPr>
        </p:nvPicPr>
        <p:blipFill>
          <a:blip r:embed="rId2"/>
          <a:srcRect/>
          <a:stretch>
            <a:fillRect/>
          </a:stretch>
        </p:blipFill>
        <p:spPr bwMode="auto">
          <a:xfrm>
            <a:off x="376715" y="1406209"/>
            <a:ext cx="3442250" cy="2581688"/>
          </a:xfrm>
          <a:prstGeom prst="rect">
            <a:avLst/>
          </a:prstGeom>
          <a:noFill/>
        </p:spPr>
      </p:pic>
      <p:pic>
        <p:nvPicPr>
          <p:cNvPr id="5123" name="Picture 3" descr="C:\Users\Администратор\Desktop\музей\WhatsApp Image 2018-04-05 at 16.29.14.jpeg"/>
          <p:cNvPicPr>
            <a:picLocks noChangeAspect="1" noChangeArrowheads="1"/>
          </p:cNvPicPr>
          <p:nvPr/>
        </p:nvPicPr>
        <p:blipFill>
          <a:blip r:embed="rId3"/>
          <a:srcRect/>
          <a:stretch>
            <a:fillRect/>
          </a:stretch>
        </p:blipFill>
        <p:spPr bwMode="auto">
          <a:xfrm>
            <a:off x="4061011" y="1430767"/>
            <a:ext cx="3435276" cy="2576457"/>
          </a:xfrm>
          <a:prstGeom prst="rect">
            <a:avLst/>
          </a:prstGeom>
          <a:noFill/>
        </p:spPr>
      </p:pic>
      <p:pic>
        <p:nvPicPr>
          <p:cNvPr id="5124" name="Picture 4" descr="C:\Users\Администратор\Desktop\музей\WhatsApp Image 2018-04-05 at 16.28.01 (1).jpeg"/>
          <p:cNvPicPr>
            <a:picLocks noChangeAspect="1" noChangeArrowheads="1"/>
          </p:cNvPicPr>
          <p:nvPr/>
        </p:nvPicPr>
        <p:blipFill>
          <a:blip r:embed="rId4"/>
          <a:srcRect/>
          <a:stretch>
            <a:fillRect/>
          </a:stretch>
        </p:blipFill>
        <p:spPr bwMode="auto">
          <a:xfrm>
            <a:off x="342900" y="4090596"/>
            <a:ext cx="3429000" cy="2571750"/>
          </a:xfrm>
          <a:prstGeom prst="rect">
            <a:avLst/>
          </a:prstGeom>
          <a:noFill/>
        </p:spPr>
      </p:pic>
      <p:pic>
        <p:nvPicPr>
          <p:cNvPr id="5125" name="Picture 5" descr="C:\Users\Администратор\Desktop\музей\WhatsApp Image 2018-04-05 at 16.29.17.jpeg"/>
          <p:cNvPicPr>
            <a:picLocks noChangeAspect="1" noChangeArrowheads="1"/>
          </p:cNvPicPr>
          <p:nvPr/>
        </p:nvPicPr>
        <p:blipFill>
          <a:blip r:embed="rId5"/>
          <a:srcRect/>
          <a:stretch>
            <a:fillRect/>
          </a:stretch>
        </p:blipFill>
        <p:spPr bwMode="auto">
          <a:xfrm>
            <a:off x="4025154" y="4097990"/>
            <a:ext cx="3424518" cy="2568389"/>
          </a:xfrm>
          <a:prstGeom prst="rect">
            <a:avLst/>
          </a:prstGeom>
          <a:noFill/>
        </p:spPr>
      </p:pic>
      <p:pic>
        <p:nvPicPr>
          <p:cNvPr id="5126" name="Picture 6" descr="C:\Users\Администратор\Desktop\музей\WhatsApp Image 2018-04-05 at 16.27.57 (1).jpeg"/>
          <p:cNvPicPr>
            <a:picLocks noChangeAspect="1" noChangeArrowheads="1"/>
          </p:cNvPicPr>
          <p:nvPr/>
        </p:nvPicPr>
        <p:blipFill>
          <a:blip r:embed="rId6"/>
          <a:srcRect/>
          <a:stretch>
            <a:fillRect/>
          </a:stretch>
        </p:blipFill>
        <p:spPr bwMode="auto">
          <a:xfrm>
            <a:off x="7772399" y="1415304"/>
            <a:ext cx="3455893" cy="2591920"/>
          </a:xfrm>
          <a:prstGeom prst="rect">
            <a:avLst/>
          </a:prstGeom>
          <a:noFill/>
        </p:spPr>
      </p:pic>
      <p:pic>
        <p:nvPicPr>
          <p:cNvPr id="5127" name="Picture 7" descr="C:\Users\Администратор\Desktop\музей\WhatsApp Image 2018-04-05 at 16.27.59 (1).jpeg"/>
          <p:cNvPicPr>
            <a:picLocks noChangeAspect="1" noChangeArrowheads="1"/>
          </p:cNvPicPr>
          <p:nvPr/>
        </p:nvPicPr>
        <p:blipFill>
          <a:blip r:embed="rId7"/>
          <a:srcRect/>
          <a:stretch>
            <a:fillRect/>
          </a:stretch>
        </p:blipFill>
        <p:spPr bwMode="auto">
          <a:xfrm>
            <a:off x="7758954" y="4141694"/>
            <a:ext cx="3334869" cy="250115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yavibsport1_3_0.jpg"/>
          <p:cNvPicPr>
            <a:picLocks noChangeAspect="1"/>
          </p:cNvPicPr>
          <p:nvPr/>
        </p:nvPicPr>
        <p:blipFill>
          <a:blip r:embed="rId2"/>
          <a:stretch>
            <a:fillRect/>
          </a:stretch>
        </p:blipFill>
        <p:spPr>
          <a:xfrm>
            <a:off x="299258" y="390698"/>
            <a:ext cx="6068291" cy="37926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Рисунок 4" descr="37016_picture_a678145db35c37f7e2ac591abf748faca15fd10c.jpg"/>
          <p:cNvPicPr>
            <a:picLocks noChangeAspect="1"/>
          </p:cNvPicPr>
          <p:nvPr/>
        </p:nvPicPr>
        <p:blipFill>
          <a:blip r:embed="rId3"/>
          <a:stretch>
            <a:fillRect/>
          </a:stretch>
        </p:blipFill>
        <p:spPr>
          <a:xfrm>
            <a:off x="5761216" y="2319251"/>
            <a:ext cx="5976355" cy="39803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Рисунок 6" descr="slide1-image-tablet.png"/>
          <p:cNvPicPr>
            <a:picLocks noChangeAspect="1"/>
          </p:cNvPicPr>
          <p:nvPr/>
        </p:nvPicPr>
        <p:blipFill>
          <a:blip r:embed="rId4"/>
          <a:stretch>
            <a:fillRect/>
          </a:stretch>
        </p:blipFill>
        <p:spPr>
          <a:xfrm>
            <a:off x="5619404" y="0"/>
            <a:ext cx="6921329" cy="2211185"/>
          </a:xfrm>
          <a:prstGeom prst="rect">
            <a:avLst/>
          </a:prstGeom>
        </p:spPr>
      </p:pic>
      <p:pic>
        <p:nvPicPr>
          <p:cNvPr id="9" name="Рисунок 8" descr="slide1-image-tablet.png"/>
          <p:cNvPicPr>
            <a:picLocks noChangeAspect="1"/>
          </p:cNvPicPr>
          <p:nvPr/>
        </p:nvPicPr>
        <p:blipFill>
          <a:blip r:embed="rId4"/>
          <a:stretch>
            <a:fillRect/>
          </a:stretch>
        </p:blipFill>
        <p:spPr>
          <a:xfrm>
            <a:off x="-795251" y="4375266"/>
            <a:ext cx="7771317" cy="248273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673" y="249382"/>
            <a:ext cx="9052329" cy="1681018"/>
          </a:xfrm>
        </p:spPr>
        <p:txBody>
          <a:bodyPr>
            <a:normAutofit fontScale="90000"/>
          </a:bodyPr>
          <a:lstStyle/>
          <a:p>
            <a:r>
              <a:rPr lang="ru-RU" dirty="0" smtClean="0"/>
              <a:t>В рамках XVIII городской универсиады "</a:t>
            </a:r>
            <a:r>
              <a:rPr lang="ru-RU" dirty="0" err="1" smtClean="0"/>
              <a:t>Сұнқар</a:t>
            </a:r>
            <a:r>
              <a:rPr lang="ru-RU" dirty="0" smtClean="0"/>
              <a:t>" студенты колледжа "</a:t>
            </a:r>
            <a:r>
              <a:rPr lang="ru-RU" dirty="0" err="1" smtClean="0"/>
              <a:t>Бурабай</a:t>
            </a:r>
            <a:r>
              <a:rPr lang="ru-RU" dirty="0" smtClean="0"/>
              <a:t>" приняли участие и заняли призовые места</a:t>
            </a:r>
            <a:endParaRPr lang="ru-RU" dirty="0"/>
          </a:p>
        </p:txBody>
      </p:sp>
      <p:pic>
        <p:nvPicPr>
          <p:cNvPr id="2050" name="Picture 2" descr="C:\Users\Администратор\Desktop\2018 спорт\IMG-20180215-WA0022.jpg"/>
          <p:cNvPicPr>
            <a:picLocks noChangeAspect="1" noChangeArrowheads="1"/>
          </p:cNvPicPr>
          <p:nvPr/>
        </p:nvPicPr>
        <p:blipFill>
          <a:blip r:embed="rId2"/>
          <a:srcRect/>
          <a:stretch>
            <a:fillRect/>
          </a:stretch>
        </p:blipFill>
        <p:spPr bwMode="auto">
          <a:xfrm>
            <a:off x="4272280" y="2917766"/>
            <a:ext cx="4129116" cy="3096837"/>
          </a:xfrm>
          <a:prstGeom prst="rect">
            <a:avLst/>
          </a:prstGeom>
          <a:noFill/>
        </p:spPr>
      </p:pic>
      <p:pic>
        <p:nvPicPr>
          <p:cNvPr id="2051" name="Picture 3" descr="C:\Users\Администратор\Desktop\2018 спорт\IMG-20180301-WA0008.jpg"/>
          <p:cNvPicPr>
            <a:picLocks noChangeAspect="1" noChangeArrowheads="1"/>
          </p:cNvPicPr>
          <p:nvPr/>
        </p:nvPicPr>
        <p:blipFill>
          <a:blip r:embed="rId3"/>
          <a:srcRect/>
          <a:stretch>
            <a:fillRect/>
          </a:stretch>
        </p:blipFill>
        <p:spPr bwMode="auto">
          <a:xfrm>
            <a:off x="8399318" y="573423"/>
            <a:ext cx="3390900" cy="6028267"/>
          </a:xfrm>
          <a:prstGeom prst="rect">
            <a:avLst/>
          </a:prstGeom>
          <a:noFill/>
        </p:spPr>
      </p:pic>
      <p:pic>
        <p:nvPicPr>
          <p:cNvPr id="2052" name="Picture 4" descr="C:\Users\Администратор\Desktop\2018 спорт\футзхал.png"/>
          <p:cNvPicPr>
            <a:picLocks noChangeAspect="1" noChangeArrowheads="1"/>
          </p:cNvPicPr>
          <p:nvPr/>
        </p:nvPicPr>
        <p:blipFill>
          <a:blip r:embed="rId4"/>
          <a:srcRect/>
          <a:stretch>
            <a:fillRect/>
          </a:stretch>
        </p:blipFill>
        <p:spPr bwMode="auto">
          <a:xfrm>
            <a:off x="446520" y="2031856"/>
            <a:ext cx="4153189" cy="258285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Screenshot_2018-02-08-23-10-13-1.png"/>
          <p:cNvPicPr>
            <a:picLocks noChangeAspect="1"/>
          </p:cNvPicPr>
          <p:nvPr/>
        </p:nvPicPr>
        <p:blipFill>
          <a:blip r:embed="rId2"/>
          <a:stretch>
            <a:fillRect/>
          </a:stretch>
        </p:blipFill>
        <p:spPr>
          <a:xfrm>
            <a:off x="309490" y="211016"/>
            <a:ext cx="5751872" cy="17584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Прямоугольник 13"/>
          <p:cNvSpPr/>
          <p:nvPr/>
        </p:nvSpPr>
        <p:spPr>
          <a:xfrm>
            <a:off x="3108960" y="0"/>
            <a:ext cx="7399607" cy="923330"/>
          </a:xfrm>
          <a:prstGeom prst="rect">
            <a:avLst/>
          </a:prstGeom>
          <a:noFill/>
        </p:spPr>
        <p:txBody>
          <a:bodyPr wrap="square" lIns="91440" tIns="45720" rIns="91440" bIns="45720">
            <a:spAutoFit/>
          </a:bodyPr>
          <a:lstStyle/>
          <a:p>
            <a:pPr algn="ctr"/>
            <a:r>
              <a:rPr lang="kk-KZ"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7" name="Рисунок 16" descr="Screenshot_2018-02-09-10-18-18-1-1-1.png"/>
          <p:cNvPicPr>
            <a:picLocks noChangeAspect="1"/>
          </p:cNvPicPr>
          <p:nvPr/>
        </p:nvPicPr>
        <p:blipFill>
          <a:blip r:embed="rId3"/>
          <a:stretch>
            <a:fillRect/>
          </a:stretch>
        </p:blipFill>
        <p:spPr>
          <a:xfrm>
            <a:off x="555572" y="2310383"/>
            <a:ext cx="5209124" cy="43158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Рисунок 17" descr="IMG_20180209_102001-1-1.png"/>
          <p:cNvPicPr>
            <a:picLocks noChangeAspect="1"/>
          </p:cNvPicPr>
          <p:nvPr/>
        </p:nvPicPr>
        <p:blipFill>
          <a:blip r:embed="rId4"/>
          <a:stretch>
            <a:fillRect/>
          </a:stretch>
        </p:blipFill>
        <p:spPr>
          <a:xfrm>
            <a:off x="6209526" y="380643"/>
            <a:ext cx="5545153" cy="41850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421269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303020"/>
            <a:ext cx="8596668" cy="627380"/>
          </a:xfrm>
        </p:spPr>
        <p:txBody>
          <a:bodyPr>
            <a:normAutofit fontScale="90000"/>
          </a:bodyPr>
          <a:lstStyle/>
          <a:p>
            <a:endParaRPr lang="ru-RU" dirty="0"/>
          </a:p>
        </p:txBody>
      </p:sp>
      <p:pic>
        <p:nvPicPr>
          <p:cNvPr id="3076" name="Picture 4" descr="C:\Users\Администратор\Desktop\2018 спорт\футзал\img017.jpg"/>
          <p:cNvPicPr>
            <a:picLocks noGrp="1" noChangeAspect="1" noChangeArrowheads="1"/>
          </p:cNvPicPr>
          <p:nvPr>
            <p:ph idx="1"/>
          </p:nvPr>
        </p:nvPicPr>
        <p:blipFill>
          <a:blip r:embed="rId2" cstate="print"/>
          <a:srcRect/>
          <a:stretch>
            <a:fillRect/>
          </a:stretch>
        </p:blipFill>
        <p:spPr bwMode="auto">
          <a:xfrm>
            <a:off x="342900" y="845820"/>
            <a:ext cx="3938028" cy="5605879"/>
          </a:xfrm>
          <a:prstGeom prst="rect">
            <a:avLst/>
          </a:prstGeom>
          <a:noFill/>
        </p:spPr>
      </p:pic>
      <p:pic>
        <p:nvPicPr>
          <p:cNvPr id="3077" name="Picture 5" descr="C:\Users\Администратор\Desktop\2018 спорт\футзал\img007.jpg"/>
          <p:cNvPicPr>
            <a:picLocks noChangeAspect="1" noChangeArrowheads="1"/>
          </p:cNvPicPr>
          <p:nvPr/>
        </p:nvPicPr>
        <p:blipFill>
          <a:blip r:embed="rId3" cstate="print"/>
          <a:srcRect/>
          <a:stretch>
            <a:fillRect/>
          </a:stretch>
        </p:blipFill>
        <p:spPr bwMode="auto">
          <a:xfrm rot="21021221">
            <a:off x="3168652" y="889000"/>
            <a:ext cx="3308350" cy="4723224"/>
          </a:xfrm>
          <a:prstGeom prst="rect">
            <a:avLst/>
          </a:prstGeom>
          <a:noFill/>
        </p:spPr>
      </p:pic>
      <p:pic>
        <p:nvPicPr>
          <p:cNvPr id="3078" name="Picture 6" descr="C:\Users\Администратор\Desktop\2018 спорт\футзал\img008.jpg"/>
          <p:cNvPicPr>
            <a:picLocks noChangeAspect="1" noChangeArrowheads="1"/>
          </p:cNvPicPr>
          <p:nvPr/>
        </p:nvPicPr>
        <p:blipFill>
          <a:blip r:embed="rId4" cstate="print"/>
          <a:srcRect/>
          <a:stretch>
            <a:fillRect/>
          </a:stretch>
        </p:blipFill>
        <p:spPr bwMode="auto">
          <a:xfrm rot="20689450">
            <a:off x="4999038" y="349590"/>
            <a:ext cx="3332161" cy="4964332"/>
          </a:xfrm>
          <a:prstGeom prst="rect">
            <a:avLst/>
          </a:prstGeom>
          <a:noFill/>
        </p:spPr>
      </p:pic>
      <p:pic>
        <p:nvPicPr>
          <p:cNvPr id="3079" name="Picture 7" descr="C:\Users\Администратор\Desktop\2018 спорт\футзал\img010.jpg"/>
          <p:cNvPicPr>
            <a:picLocks noChangeAspect="1" noChangeArrowheads="1"/>
          </p:cNvPicPr>
          <p:nvPr/>
        </p:nvPicPr>
        <p:blipFill>
          <a:blip r:embed="rId5" cstate="print"/>
          <a:srcRect/>
          <a:stretch>
            <a:fillRect/>
          </a:stretch>
        </p:blipFill>
        <p:spPr bwMode="auto">
          <a:xfrm rot="20990794">
            <a:off x="6867525" y="343440"/>
            <a:ext cx="3089275" cy="4555091"/>
          </a:xfrm>
          <a:prstGeom prst="rect">
            <a:avLst/>
          </a:prstGeom>
          <a:noFill/>
        </p:spPr>
      </p:pic>
      <p:pic>
        <p:nvPicPr>
          <p:cNvPr id="3080" name="Picture 8" descr="C:\Users\Администратор\Desktop\2018 спорт\футзал\img015.jpg"/>
          <p:cNvPicPr>
            <a:picLocks noChangeAspect="1" noChangeArrowheads="1"/>
          </p:cNvPicPr>
          <p:nvPr/>
        </p:nvPicPr>
        <p:blipFill>
          <a:blip r:embed="rId6" cstate="print"/>
          <a:srcRect/>
          <a:stretch>
            <a:fillRect/>
          </a:stretch>
        </p:blipFill>
        <p:spPr bwMode="auto">
          <a:xfrm>
            <a:off x="8680450" y="0"/>
            <a:ext cx="3511550" cy="5004897"/>
          </a:xfrm>
          <a:prstGeom prst="rect">
            <a:avLst/>
          </a:prstGeom>
          <a:noFill/>
        </p:spPr>
      </p:pic>
      <p:pic>
        <p:nvPicPr>
          <p:cNvPr id="3081" name="Picture 9" descr="C:\Users\Администратор\Desktop\2018 спорт\футзал\img014.jpg"/>
          <p:cNvPicPr>
            <a:picLocks noChangeAspect="1" noChangeArrowheads="1"/>
          </p:cNvPicPr>
          <p:nvPr/>
        </p:nvPicPr>
        <p:blipFill>
          <a:blip r:embed="rId7" cstate="print"/>
          <a:srcRect/>
          <a:stretch>
            <a:fillRect/>
          </a:stretch>
        </p:blipFill>
        <p:spPr bwMode="auto">
          <a:xfrm rot="875434">
            <a:off x="9348820" y="2867394"/>
            <a:ext cx="2535716" cy="3628076"/>
          </a:xfrm>
          <a:prstGeom prst="rect">
            <a:avLst/>
          </a:prstGeom>
          <a:noFill/>
        </p:spPr>
      </p:pic>
      <p:pic>
        <p:nvPicPr>
          <p:cNvPr id="3082" name="Picture 10" descr="C:\Users\Администратор\Desktop\2018 спорт\футзал\img013.jpg"/>
          <p:cNvPicPr>
            <a:picLocks noChangeAspect="1" noChangeArrowheads="1"/>
          </p:cNvPicPr>
          <p:nvPr/>
        </p:nvPicPr>
        <p:blipFill>
          <a:blip r:embed="rId8" cstate="print"/>
          <a:srcRect/>
          <a:stretch>
            <a:fillRect/>
          </a:stretch>
        </p:blipFill>
        <p:spPr bwMode="auto">
          <a:xfrm rot="1304804">
            <a:off x="7705091" y="2890723"/>
            <a:ext cx="2266949" cy="3236449"/>
          </a:xfrm>
          <a:prstGeom prst="rect">
            <a:avLst/>
          </a:prstGeom>
          <a:noFill/>
        </p:spPr>
      </p:pic>
      <p:pic>
        <p:nvPicPr>
          <p:cNvPr id="3083" name="Picture 11" descr="C:\Users\Администратор\Desktop\2018 спорт\футзал\img012.jpg"/>
          <p:cNvPicPr>
            <a:picLocks noChangeAspect="1" noChangeArrowheads="1"/>
          </p:cNvPicPr>
          <p:nvPr/>
        </p:nvPicPr>
        <p:blipFill>
          <a:blip r:embed="rId9" cstate="print"/>
          <a:srcRect/>
          <a:stretch>
            <a:fillRect/>
          </a:stretch>
        </p:blipFill>
        <p:spPr bwMode="auto">
          <a:xfrm rot="948924">
            <a:off x="6675119" y="2989144"/>
            <a:ext cx="2159001" cy="3089076"/>
          </a:xfrm>
          <a:prstGeom prst="rect">
            <a:avLst/>
          </a:prstGeom>
          <a:noFill/>
        </p:spPr>
      </p:pic>
      <p:pic>
        <p:nvPicPr>
          <p:cNvPr id="3084" name="Picture 12" descr="C:\Users\Администратор\Desktop\2018 спорт\футзал\img016.jpg"/>
          <p:cNvPicPr>
            <a:picLocks noChangeAspect="1" noChangeArrowheads="1"/>
          </p:cNvPicPr>
          <p:nvPr/>
        </p:nvPicPr>
        <p:blipFill>
          <a:blip r:embed="rId10" cstate="print"/>
          <a:srcRect/>
          <a:stretch>
            <a:fillRect/>
          </a:stretch>
        </p:blipFill>
        <p:spPr bwMode="auto">
          <a:xfrm>
            <a:off x="5128579" y="3276495"/>
            <a:ext cx="2189162" cy="3261465"/>
          </a:xfrm>
          <a:prstGeom prst="rect">
            <a:avLst/>
          </a:prstGeom>
          <a:noFill/>
        </p:spPr>
      </p:pic>
      <p:pic>
        <p:nvPicPr>
          <p:cNvPr id="3085" name="Picture 13" descr="C:\Users\Администратор\Desktop\2018 спорт\футзал\img011.jpg"/>
          <p:cNvPicPr>
            <a:picLocks noChangeAspect="1" noChangeArrowheads="1"/>
          </p:cNvPicPr>
          <p:nvPr/>
        </p:nvPicPr>
        <p:blipFill>
          <a:blip r:embed="rId11" cstate="print"/>
          <a:srcRect/>
          <a:stretch>
            <a:fillRect/>
          </a:stretch>
        </p:blipFill>
        <p:spPr bwMode="auto">
          <a:xfrm>
            <a:off x="3499485" y="3516947"/>
            <a:ext cx="2009775" cy="2861175"/>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320040"/>
            <a:ext cx="8596668" cy="1097280"/>
          </a:xfrm>
        </p:spPr>
        <p:txBody>
          <a:bodyPr/>
          <a:lstStyle/>
          <a:p>
            <a:r>
              <a:rPr lang="kk-KZ" dirty="0" smtClean="0"/>
              <a:t>Мы опять в числе победителей</a:t>
            </a:r>
            <a:endParaRPr lang="ru-RU" dirty="0"/>
          </a:p>
        </p:txBody>
      </p:sp>
      <p:pic>
        <p:nvPicPr>
          <p:cNvPr id="4098" name="Picture 2" descr="C:\Users\Администратор\Desktop\2018 спорт\IMG-20180220-WA0015.jpg"/>
          <p:cNvPicPr>
            <a:picLocks noChangeAspect="1" noChangeArrowheads="1"/>
          </p:cNvPicPr>
          <p:nvPr/>
        </p:nvPicPr>
        <p:blipFill>
          <a:blip r:embed="rId2"/>
          <a:srcRect/>
          <a:stretch>
            <a:fillRect/>
          </a:stretch>
        </p:blipFill>
        <p:spPr bwMode="auto">
          <a:xfrm>
            <a:off x="868680" y="1291590"/>
            <a:ext cx="3657600" cy="2743200"/>
          </a:xfrm>
          <a:prstGeom prst="rect">
            <a:avLst/>
          </a:prstGeom>
          <a:noFill/>
        </p:spPr>
      </p:pic>
      <p:pic>
        <p:nvPicPr>
          <p:cNvPr id="4099" name="Picture 3" descr="C:\Users\Администратор\Desktop\2018 спорт\IMG-20180220-WA0030.jpg"/>
          <p:cNvPicPr>
            <a:picLocks noChangeAspect="1" noChangeArrowheads="1"/>
          </p:cNvPicPr>
          <p:nvPr/>
        </p:nvPicPr>
        <p:blipFill>
          <a:blip r:embed="rId3"/>
          <a:srcRect/>
          <a:stretch>
            <a:fillRect/>
          </a:stretch>
        </p:blipFill>
        <p:spPr bwMode="auto">
          <a:xfrm>
            <a:off x="891540" y="3743325"/>
            <a:ext cx="3756661" cy="2817496"/>
          </a:xfrm>
          <a:prstGeom prst="rect">
            <a:avLst/>
          </a:prstGeom>
          <a:noFill/>
        </p:spPr>
      </p:pic>
      <p:pic>
        <p:nvPicPr>
          <p:cNvPr id="4100" name="Picture 4" descr="C:\Users\Администратор\Desktop\2018 спорт\шорт-трек\img001.jpg"/>
          <p:cNvPicPr>
            <a:picLocks noChangeAspect="1" noChangeArrowheads="1"/>
          </p:cNvPicPr>
          <p:nvPr/>
        </p:nvPicPr>
        <p:blipFill>
          <a:blip r:embed="rId4" cstate="print"/>
          <a:srcRect/>
          <a:stretch>
            <a:fillRect/>
          </a:stretch>
        </p:blipFill>
        <p:spPr bwMode="auto">
          <a:xfrm rot="20427732">
            <a:off x="4469129" y="2761663"/>
            <a:ext cx="2640330" cy="3763176"/>
          </a:xfrm>
          <a:prstGeom prst="rect">
            <a:avLst/>
          </a:prstGeom>
          <a:noFill/>
        </p:spPr>
      </p:pic>
      <p:pic>
        <p:nvPicPr>
          <p:cNvPr id="4101" name="Picture 5" descr="C:\Users\Администратор\Desktop\2018 спорт\шорт-трек\img003.jpg"/>
          <p:cNvPicPr>
            <a:picLocks noChangeAspect="1" noChangeArrowheads="1"/>
          </p:cNvPicPr>
          <p:nvPr/>
        </p:nvPicPr>
        <p:blipFill>
          <a:blip r:embed="rId5" cstate="print"/>
          <a:srcRect/>
          <a:stretch>
            <a:fillRect/>
          </a:stretch>
        </p:blipFill>
        <p:spPr bwMode="auto">
          <a:xfrm rot="20701729">
            <a:off x="5968365" y="941705"/>
            <a:ext cx="2746740" cy="3904615"/>
          </a:xfrm>
          <a:prstGeom prst="rect">
            <a:avLst/>
          </a:prstGeom>
          <a:noFill/>
        </p:spPr>
      </p:pic>
      <p:pic>
        <p:nvPicPr>
          <p:cNvPr id="4102" name="Picture 6" descr="C:\Users\Администратор\Desktop\2018 спорт\шорт-трек\img004.jpg"/>
          <p:cNvPicPr>
            <a:picLocks noChangeAspect="1" noChangeArrowheads="1"/>
          </p:cNvPicPr>
          <p:nvPr/>
        </p:nvPicPr>
        <p:blipFill>
          <a:blip r:embed="rId6" cstate="print"/>
          <a:srcRect/>
          <a:stretch>
            <a:fillRect/>
          </a:stretch>
        </p:blipFill>
        <p:spPr bwMode="auto">
          <a:xfrm>
            <a:off x="7728585" y="353181"/>
            <a:ext cx="2718435" cy="3864378"/>
          </a:xfrm>
          <a:prstGeom prst="rect">
            <a:avLst/>
          </a:prstGeom>
          <a:noFill/>
        </p:spPr>
      </p:pic>
      <p:pic>
        <p:nvPicPr>
          <p:cNvPr id="4103" name="Picture 7" descr="C:\Users\Администратор\Desktop\2018 спорт\шорт-трек\img005.jpg"/>
          <p:cNvPicPr>
            <a:picLocks noChangeAspect="1" noChangeArrowheads="1"/>
          </p:cNvPicPr>
          <p:nvPr/>
        </p:nvPicPr>
        <p:blipFill>
          <a:blip r:embed="rId7" cstate="print"/>
          <a:srcRect/>
          <a:stretch>
            <a:fillRect/>
          </a:stretch>
        </p:blipFill>
        <p:spPr bwMode="auto">
          <a:xfrm rot="682097">
            <a:off x="9153890" y="411480"/>
            <a:ext cx="2714578" cy="3858894"/>
          </a:xfrm>
          <a:prstGeom prst="rect">
            <a:avLst/>
          </a:prstGeom>
          <a:noFill/>
        </p:spPr>
      </p:pic>
      <p:pic>
        <p:nvPicPr>
          <p:cNvPr id="4104" name="Picture 8" descr="C:\Users\Администратор\Desktop\2018 спорт\шорт-трек\img006.jpg"/>
          <p:cNvPicPr>
            <a:picLocks noChangeAspect="1" noChangeArrowheads="1"/>
          </p:cNvPicPr>
          <p:nvPr/>
        </p:nvPicPr>
        <p:blipFill>
          <a:blip r:embed="rId8" cstate="print"/>
          <a:srcRect/>
          <a:stretch>
            <a:fillRect/>
          </a:stretch>
        </p:blipFill>
        <p:spPr bwMode="auto">
          <a:xfrm rot="597249">
            <a:off x="7701016" y="2768785"/>
            <a:ext cx="2738384" cy="3881754"/>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77334" y="617221"/>
            <a:ext cx="8596668" cy="5424142"/>
          </a:xfrm>
        </p:spPr>
        <p:txBody>
          <a:bodyPr>
            <a:noAutofit/>
          </a:bodyPr>
          <a:lstStyle/>
          <a:p>
            <a:pPr>
              <a:buNone/>
            </a:pPr>
            <a:r>
              <a:rPr lang="ru-RU" sz="4000" b="1" i="1" dirty="0" smtClean="0">
                <a:solidFill>
                  <a:schemeClr val="tx2">
                    <a:lumMod val="50000"/>
                  </a:schemeClr>
                </a:solidFill>
              </a:rPr>
              <a:t> Каждый желающий может разместить поздравления и слова благодарности, попросить совета и просто поделиться радостью.</a:t>
            </a:r>
          </a:p>
          <a:p>
            <a:pPr marL="0" indent="0">
              <a:buNone/>
            </a:pPr>
            <a:r>
              <a:rPr lang="ru-RU" sz="4000" b="1" i="1" dirty="0" smtClean="0">
                <a:solidFill>
                  <a:schemeClr val="tx2">
                    <a:lumMod val="50000"/>
                  </a:schemeClr>
                </a:solidFill>
              </a:rPr>
              <a:t>     Пишите, мы с нетерпением ждем ваших отзывов и статей.</a:t>
            </a:r>
          </a:p>
          <a:p>
            <a:pPr marL="0" indent="0">
              <a:buNone/>
            </a:pPr>
            <a:r>
              <a:rPr lang="kk-KZ" sz="4000" b="1" i="1" dirty="0" smtClean="0">
                <a:solidFill>
                  <a:schemeClr val="tx2">
                    <a:lumMod val="50000"/>
                  </a:schemeClr>
                </a:solidFill>
              </a:rPr>
              <a:t>                                                                                            Редакция газеты.</a:t>
            </a:r>
            <a:endParaRPr lang="ru-RU"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3dd40f0618da7020a78e5a90fa42511_XL.jpg"/>
          <p:cNvPicPr>
            <a:picLocks noChangeAspect="1"/>
          </p:cNvPicPr>
          <p:nvPr/>
        </p:nvPicPr>
        <p:blipFill>
          <a:blip r:embed="rId2"/>
          <a:stretch>
            <a:fillRect/>
          </a:stretch>
        </p:blipFill>
        <p:spPr>
          <a:xfrm>
            <a:off x="211015" y="225083"/>
            <a:ext cx="8720666" cy="5795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1515477230_1508084409_ruhani-jangyru-logo.jpg"/>
          <p:cNvPicPr>
            <a:picLocks noChangeAspect="1"/>
          </p:cNvPicPr>
          <p:nvPr/>
        </p:nvPicPr>
        <p:blipFill>
          <a:blip r:embed="rId3"/>
          <a:stretch>
            <a:fillRect/>
          </a:stretch>
        </p:blipFill>
        <p:spPr>
          <a:xfrm>
            <a:off x="8956956" y="0"/>
            <a:ext cx="3235044" cy="1908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
            <a:ext cx="11872686" cy="6857999"/>
          </a:xfrm>
          <a:prstGeom prst="rect">
            <a:avLst/>
          </a:prstGeom>
          <a:noFill/>
        </p:spPr>
        <p:txBody>
          <a:bodyPr wrap="square" rtlCol="0">
            <a:spAutoFit/>
          </a:bodyPr>
          <a:lstStyle/>
          <a:p>
            <a:r>
              <a:rPr lang="ru-RU" b="1" dirty="0" smtClean="0"/>
              <a:t>Обсуждение Послания Президента Республики Казахстан Н. Назарбаева народу Казахстана от 10 января 2018 года</a:t>
            </a:r>
            <a:endParaRPr lang="ru-RU" dirty="0" smtClean="0"/>
          </a:p>
          <a:p>
            <a:r>
              <a:rPr lang="ru-RU" b="1" dirty="0" smtClean="0"/>
              <a:t>«Новые возможности развития в условиях четвертой промышленной революции» </a:t>
            </a:r>
            <a:endParaRPr lang="ru-RU" dirty="0" smtClean="0"/>
          </a:p>
          <a:p>
            <a:pPr fontAlgn="base"/>
            <a:r>
              <a:rPr lang="ru-RU" dirty="0" smtClean="0"/>
              <a:t>      Сегодня в стенах колледжа «Бурабай» прошло обсуждение ежегодного Послания Президента Республики народу Казахстана. Были заслушаны мнения студентов и преподавателей колледжа об основных задачах, изложенных в Послании.</a:t>
            </a:r>
            <a:br>
              <a:rPr lang="ru-RU" dirty="0" smtClean="0"/>
            </a:br>
            <a:r>
              <a:rPr lang="ru-RU" dirty="0" smtClean="0"/>
              <a:t>Преподаватель истории и обществознания Рахимов </a:t>
            </a:r>
            <a:r>
              <a:rPr lang="ru-RU" dirty="0" err="1" smtClean="0"/>
              <a:t>Бауыржан</a:t>
            </a:r>
            <a:r>
              <a:rPr lang="ru-RU" dirty="0" smtClean="0"/>
              <a:t> </a:t>
            </a:r>
            <a:r>
              <a:rPr lang="ru-RU" dirty="0" err="1" smtClean="0"/>
              <a:t>Молдагалиевич</a:t>
            </a:r>
            <a:r>
              <a:rPr lang="ru-RU" dirty="0" smtClean="0"/>
              <a:t>:</a:t>
            </a:r>
          </a:p>
          <a:p>
            <a:pPr fontAlgn="base"/>
            <a:r>
              <a:rPr lang="ru-RU" dirty="0" smtClean="0"/>
              <a:t> «Послание Президента РК определяет конкретные задачи каждого </a:t>
            </a:r>
            <a:r>
              <a:rPr lang="ru-RU" dirty="0" err="1" smtClean="0"/>
              <a:t>казахстанца</a:t>
            </a:r>
            <a:r>
              <a:rPr lang="ru-RU" dirty="0" smtClean="0"/>
              <a:t> на будущее. Одно из главных направлении Послания – новое качество образования. Основой этого процесса является человеческий капитал. Для ускорения создания собственной передовой системы образования необходимо, чтобы образовательные программы были адаптированы к изменениям, которые будут способствовать усвоению знаний. Президент особое внимание уделяет обучению и росту квалификации педагогов. Только высокообразованный квалифицированный педагог сможет подготовить конкурентоспособного специалиста.</a:t>
            </a:r>
            <a:br>
              <a:rPr lang="ru-RU" dirty="0" smtClean="0"/>
            </a:br>
            <a:r>
              <a:rPr lang="ru-RU" dirty="0" smtClean="0"/>
              <a:t>Не оставляет без внимания Глава государства языковую политику. Будущее </a:t>
            </a:r>
            <a:r>
              <a:rPr lang="ru-RU" dirty="0" err="1" smtClean="0"/>
              <a:t>казахстанцев</a:t>
            </a:r>
            <a:r>
              <a:rPr lang="ru-RU" dirty="0" smtClean="0"/>
              <a:t> за свободным владением казахским, русским и английским языками.»</a:t>
            </a:r>
            <a:br>
              <a:rPr lang="ru-RU" dirty="0" smtClean="0"/>
            </a:br>
            <a:r>
              <a:rPr lang="kk-KZ" dirty="0" smtClean="0"/>
              <a:t>Малдыбай Жанэль </a:t>
            </a:r>
            <a:r>
              <a:rPr lang="ru-RU" dirty="0" smtClean="0"/>
              <a:t>студентка колледжа «</a:t>
            </a:r>
            <a:r>
              <a:rPr lang="ru-RU" dirty="0" err="1" smtClean="0"/>
              <a:t>Бурабай</a:t>
            </a:r>
            <a:r>
              <a:rPr lang="ru-RU" dirty="0" smtClean="0"/>
              <a:t>»: «В Послании Президента предложены конкретные шаги развития страны, которые четко продуманы, проверены временем, заставляют задуматься каждого </a:t>
            </a:r>
            <a:r>
              <a:rPr lang="ru-RU" dirty="0" err="1" smtClean="0"/>
              <a:t>казахстанца</a:t>
            </a:r>
            <a:r>
              <a:rPr lang="ru-RU" dirty="0" smtClean="0"/>
              <a:t>. Особое внимание уделяется новому качеству образования. Для нас, студентов колледжа, очень важно, что будет продолжена реализация проекта «Бесплатное профессионально-техническое образование». Это значит, что очень много юношей и девушек смогут получить бесплатно первую профессию, получить путёвку в жизнь. Значительно для нас и то, что программы обучения в техническом и профессиональном образовании должны обновляться с привлечением работодателей. Исходя из этих требований мы сможем без проблем найти работу, определить своё будущее.»</a:t>
            </a:r>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Зейнегуль\Desktop\послание\IMG-20180207-WA0021.jpg"/>
          <p:cNvPicPr/>
          <p:nvPr/>
        </p:nvPicPr>
        <p:blipFill>
          <a:blip r:embed="rId2" cstate="print"/>
          <a:srcRect/>
          <a:stretch>
            <a:fillRect/>
          </a:stretch>
        </p:blipFill>
        <p:spPr bwMode="auto">
          <a:xfrm>
            <a:off x="0" y="0"/>
            <a:ext cx="5270269" cy="3557847"/>
          </a:xfrm>
          <a:prstGeom prst="rect">
            <a:avLst/>
          </a:prstGeom>
          <a:ln>
            <a:noFill/>
          </a:ln>
          <a:effectLst>
            <a:softEdge rad="112500"/>
          </a:effectLst>
        </p:spPr>
      </p:pic>
      <p:pic>
        <p:nvPicPr>
          <p:cNvPr id="5" name="Рисунок 4" descr="C:\Users\Зейнегуль\Desktop\послание\IMG-20180207-WA0025.jpg"/>
          <p:cNvPicPr/>
          <p:nvPr/>
        </p:nvPicPr>
        <p:blipFill>
          <a:blip r:embed="rId3" cstate="print"/>
          <a:srcRect/>
          <a:stretch>
            <a:fillRect/>
          </a:stretch>
        </p:blipFill>
        <p:spPr bwMode="auto">
          <a:xfrm>
            <a:off x="5508393" y="0"/>
            <a:ext cx="4982269" cy="3541222"/>
          </a:xfrm>
          <a:prstGeom prst="rect">
            <a:avLst/>
          </a:prstGeom>
          <a:ln>
            <a:noFill/>
          </a:ln>
          <a:effectLst>
            <a:softEdge rad="112500"/>
          </a:effectLst>
        </p:spPr>
      </p:pic>
      <p:pic>
        <p:nvPicPr>
          <p:cNvPr id="6" name="Рисунок 5" descr="C:\Users\Зейнегуль\Desktop\послание\IMG-20180207-WA0033.jpg"/>
          <p:cNvPicPr/>
          <p:nvPr/>
        </p:nvPicPr>
        <p:blipFill>
          <a:blip r:embed="rId4" cstate="print"/>
          <a:srcRect/>
          <a:stretch>
            <a:fillRect/>
          </a:stretch>
        </p:blipFill>
        <p:spPr bwMode="auto">
          <a:xfrm>
            <a:off x="1213659" y="3491346"/>
            <a:ext cx="5370023" cy="3366654"/>
          </a:xfrm>
          <a:prstGeom prst="rect">
            <a:avLst/>
          </a:prstGeom>
          <a:ln>
            <a:noFill/>
          </a:ln>
          <a:effectLst>
            <a:softEdge rad="112500"/>
          </a:effectLst>
        </p:spPr>
      </p:pic>
      <p:pic>
        <p:nvPicPr>
          <p:cNvPr id="7" name="Рисунок 6" descr="C:\Users\Зейнегуль\Desktop\послание\IMG-20180207-WA0017.jpg"/>
          <p:cNvPicPr/>
          <p:nvPr/>
        </p:nvPicPr>
        <p:blipFill>
          <a:blip r:embed="rId5" cstate="print"/>
          <a:srcRect/>
          <a:stretch>
            <a:fillRect/>
          </a:stretch>
        </p:blipFill>
        <p:spPr bwMode="auto">
          <a:xfrm>
            <a:off x="7281949" y="3474720"/>
            <a:ext cx="4910051" cy="3383280"/>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J-23-11-17-01.JPG"/>
          <p:cNvPicPr>
            <a:picLocks noChangeAspect="1"/>
          </p:cNvPicPr>
          <p:nvPr/>
        </p:nvPicPr>
        <p:blipFill>
          <a:blip r:embed="rId2"/>
          <a:stretch>
            <a:fillRect/>
          </a:stretch>
        </p:blipFill>
        <p:spPr>
          <a:xfrm>
            <a:off x="8823960" y="182880"/>
            <a:ext cx="3596640" cy="23279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26" name="AutoShape 2" descr="Похожее 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Похожее 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Похожее 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 name="Rectangle 1"/>
          <p:cNvSpPr>
            <a:spLocks noChangeArrowheads="1"/>
          </p:cNvSpPr>
          <p:nvPr/>
        </p:nvSpPr>
        <p:spPr bwMode="auto">
          <a:xfrm>
            <a:off x="0" y="0"/>
            <a:ext cx="8839200" cy="6463308"/>
          </a:xfrm>
          <a:prstGeom prst="rect">
            <a:avLst/>
          </a:prstGeom>
          <a:solidFill>
            <a:srgbClr val="F9F9F9"/>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b="0" i="0" u="none" strike="noStrike" cap="none" normalizeH="0" baseline="0" dirty="0" smtClean="0">
                <a:ln>
                  <a:noFill/>
                </a:ln>
                <a:solidFill>
                  <a:schemeClr val="tx1"/>
                </a:solidFill>
                <a:effectLst/>
                <a:ea typeface="Times New Roman" pitchFamily="18" charset="0"/>
                <a:cs typeface="Arial" pitchFamily="34" charset="0"/>
              </a:rPr>
              <a:t>        В программе Президента Н.А.Назарбаева «Болашаққа бағдар: Рухани жаңғыру», говорится: </a:t>
            </a:r>
            <a:r>
              <a:rPr kumimoji="0" lang="kk-KZ" b="0" i="0" u="none" strike="noStrike" cap="none" normalizeH="0" baseline="0" dirty="0" smtClean="0">
                <a:ln>
                  <a:noFill/>
                </a:ln>
                <a:solidFill>
                  <a:srgbClr val="000000"/>
                </a:solidFill>
                <a:effectLst/>
                <a:ea typeface="Times New Roman" pitchFamily="18" charset="0"/>
                <a:cs typeface="Arial" pitchFamily="34" charset="0"/>
              </a:rPr>
              <a:t>«</a:t>
            </a:r>
            <a:r>
              <a:rPr kumimoji="0" lang="ru-RU" b="0" i="0" u="none" strike="noStrike" cap="none" normalizeH="0" baseline="0" dirty="0" smtClean="0">
                <a:ln>
                  <a:noFill/>
                </a:ln>
                <a:solidFill>
                  <a:srgbClr val="000000"/>
                </a:solidFill>
                <a:effectLst/>
                <a:ea typeface="Times New Roman" pitchFamily="18" charset="0"/>
                <a:cs typeface="Arial" pitchFamily="34" charset="0"/>
              </a:rPr>
              <a:t>Первое условие</a:t>
            </a:r>
            <a:r>
              <a:rPr kumimoji="0" lang="ru-RU" b="1" i="0" u="none" strike="noStrike" cap="none" normalizeH="0" baseline="0" dirty="0" smtClean="0">
                <a:ln>
                  <a:noFill/>
                </a:ln>
                <a:solidFill>
                  <a:srgbClr val="000000"/>
                </a:solidFill>
                <a:effectLst/>
                <a:ea typeface="Times New Roman" pitchFamily="18" charset="0"/>
                <a:cs typeface="Arial" pitchFamily="34" charset="0"/>
              </a:rPr>
              <a:t> </a:t>
            </a:r>
            <a:r>
              <a:rPr kumimoji="0" lang="ru-RU" b="0" i="0" u="none" strike="noStrike" cap="none" normalizeH="0" baseline="0" dirty="0" smtClean="0">
                <a:ln>
                  <a:noFill/>
                </a:ln>
                <a:solidFill>
                  <a:srgbClr val="000000"/>
                </a:solidFill>
                <a:effectLst/>
                <a:ea typeface="Times New Roman" pitchFamily="18" charset="0"/>
                <a:cs typeface="Arial" pitchFamily="34" charset="0"/>
              </a:rPr>
              <a:t>модернизации нового типа</a:t>
            </a:r>
            <a:r>
              <a:rPr kumimoji="0" lang="ru-RU" b="1" i="0" u="none" strike="noStrike" cap="none" normalizeH="0" baseline="0" dirty="0" smtClean="0">
                <a:ln>
                  <a:noFill/>
                </a:ln>
                <a:solidFill>
                  <a:srgbClr val="000000"/>
                </a:solidFill>
                <a:effectLst/>
                <a:ea typeface="Times New Roman" pitchFamily="18" charset="0"/>
                <a:cs typeface="Arial" pitchFamily="34" charset="0"/>
              </a:rPr>
              <a:t> – </a:t>
            </a:r>
            <a:r>
              <a:rPr kumimoji="0" lang="ru-RU" b="0" i="0" u="none" strike="noStrike" cap="none" normalizeH="0" baseline="0" dirty="0" smtClean="0">
                <a:ln>
                  <a:noFill/>
                </a:ln>
                <a:solidFill>
                  <a:srgbClr val="000000"/>
                </a:solidFill>
                <a:effectLst/>
                <a:ea typeface="Times New Roman" pitchFamily="18" charset="0"/>
                <a:cs typeface="Arial" pitchFamily="34" charset="0"/>
              </a:rPr>
              <a:t>это сохранение своей культуры, собственного национального кода.</a:t>
            </a:r>
            <a:r>
              <a:rPr kumimoji="0" lang="ru-RU" b="1" i="0" u="none" strike="noStrike" cap="none" normalizeH="0" baseline="0" dirty="0" smtClean="0">
                <a:ln>
                  <a:noFill/>
                </a:ln>
                <a:solidFill>
                  <a:srgbClr val="000000"/>
                </a:solidFill>
                <a:effectLst/>
                <a:ea typeface="Times New Roman" pitchFamily="18" charset="0"/>
                <a:cs typeface="Arial" pitchFamily="34" charset="0"/>
              </a:rPr>
              <a:t>  </a:t>
            </a:r>
            <a:r>
              <a:rPr kumimoji="0" lang="ru-RU" b="0" i="0" u="none" strike="noStrike" cap="none" normalizeH="0" baseline="0" dirty="0" smtClean="0">
                <a:ln>
                  <a:noFill/>
                </a:ln>
                <a:solidFill>
                  <a:srgbClr val="000000"/>
                </a:solidFill>
                <a:effectLst/>
                <a:ea typeface="Times New Roman" pitchFamily="18" charset="0"/>
                <a:cs typeface="Arial" pitchFamily="34" charset="0"/>
              </a:rPr>
              <a:t>Без опоры на национально-культурные корни модернизация повиснет в воздухе</a:t>
            </a:r>
            <a:r>
              <a:rPr kumimoji="0" lang="kk-KZ" b="1" i="0" u="none" strike="noStrike" cap="none" normalizeH="0" baseline="0" dirty="0" smtClean="0">
                <a:ln>
                  <a:noFill/>
                </a:ln>
                <a:solidFill>
                  <a:srgbClr val="000000"/>
                </a:solidFill>
                <a:effectLst/>
                <a:ea typeface="Times New Roman" pitchFamily="18" charset="0"/>
                <a:cs typeface="Arial" pitchFamily="34" charset="0"/>
              </a:rPr>
              <a:t>,</a:t>
            </a:r>
            <a:r>
              <a:rPr kumimoji="0" lang="ru-RU" b="0" i="0" u="none" strike="noStrike" cap="none" normalizeH="0" baseline="0" dirty="0" smtClean="0">
                <a:ln>
                  <a:noFill/>
                </a:ln>
                <a:solidFill>
                  <a:srgbClr val="000000"/>
                </a:solidFill>
                <a:effectLst/>
                <a:ea typeface="Times New Roman" pitchFamily="18" charset="0"/>
                <a:cs typeface="Arial" pitchFamily="34" charset="0"/>
              </a:rPr>
              <a:t> </a:t>
            </a:r>
            <a:r>
              <a:rPr kumimoji="0" lang="kk-KZ" b="0" i="0" u="none" strike="noStrike" cap="none" normalizeH="0" baseline="0" dirty="0" smtClean="0">
                <a:ln>
                  <a:noFill/>
                </a:ln>
                <a:solidFill>
                  <a:srgbClr val="000000"/>
                </a:solidFill>
                <a:effectLst/>
                <a:ea typeface="Times New Roman" pitchFamily="18" charset="0"/>
                <a:cs typeface="Arial" pitchFamily="34" charset="0"/>
              </a:rPr>
              <a:t>а</a:t>
            </a:r>
            <a:r>
              <a:rPr kumimoji="0" lang="ru-RU" b="0" i="0" u="none" strike="noStrike" cap="none" normalizeH="0" baseline="0" dirty="0" smtClean="0">
                <a:ln>
                  <a:noFill/>
                </a:ln>
                <a:solidFill>
                  <a:srgbClr val="000000"/>
                </a:solidFill>
                <a:effectLst/>
                <a:ea typeface="Times New Roman" pitchFamily="18" charset="0"/>
                <a:cs typeface="Arial" pitchFamily="34" charset="0"/>
              </a:rPr>
              <a:t> это значит, что история и национальные традиции должны быть обязательно учтены. Эта платформа, соединяющая горизонты прошлого, настоящего и будущего народа</a:t>
            </a:r>
            <a:r>
              <a:rPr kumimoji="0" lang="kk-KZ" b="0" i="0" u="none" strike="noStrike" cap="none" normalizeH="0" baseline="0" dirty="0" smtClean="0">
                <a:ln>
                  <a:noFill/>
                </a:ln>
                <a:solidFill>
                  <a:srgbClr val="000000"/>
                </a:solidFill>
                <a:effectLst/>
                <a:ea typeface="Times New Roman" pitchFamily="18" charset="0"/>
                <a:cs typeface="Arial" pitchFamily="34" charset="0"/>
              </a:rPr>
              <a:t>.»</a:t>
            </a:r>
            <a:endParaRPr kumimoji="0" lang="ru-RU"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000000"/>
                </a:solidFill>
                <a:effectLst/>
                <a:ea typeface="Times New Roman" pitchFamily="18" charset="0"/>
                <a:cs typeface="Arial" pitchFamily="34" charset="0"/>
              </a:rPr>
              <a:t>       </a:t>
            </a:r>
            <a:r>
              <a:rPr kumimoji="0" lang="ru-RU" b="0" i="0" u="none" strike="noStrike" cap="none" normalizeH="0" baseline="0" dirty="0" smtClean="0">
                <a:ln>
                  <a:noFill/>
                </a:ln>
                <a:solidFill>
                  <a:srgbClr val="000000"/>
                </a:solidFill>
                <a:effectLst/>
                <a:ea typeface="Times New Roman" pitchFamily="18" charset="0"/>
                <a:cs typeface="Arial" pitchFamily="34" charset="0"/>
              </a:rPr>
              <a:t>Историческое краеведение не ограничивается рамками предмета и истории культуры родного края. Наряду с уроками, как основной формы педагогического процесса, большое значение имеет и внеаудиторная  работа. Одной из форм внеаудиторной работы является историко-краеведческий кружок</a:t>
            </a:r>
            <a:r>
              <a:rPr kumimoji="0" lang="kk-KZ" b="0" i="0" u="none" strike="noStrike" cap="none" normalizeH="0" baseline="0" dirty="0" smtClean="0">
                <a:ln>
                  <a:noFill/>
                </a:ln>
                <a:solidFill>
                  <a:srgbClr val="000000"/>
                </a:solidFill>
                <a:effectLst/>
                <a:ea typeface="Times New Roman" pitchFamily="18" charset="0"/>
                <a:cs typeface="Arial" pitchFamily="34" charset="0"/>
              </a:rPr>
              <a:t>.В колледже работает кружок «Көкше».Члены кружка «Кокше» на своих </a:t>
            </a:r>
            <a:r>
              <a:rPr lang="kk-KZ" dirty="0" smtClean="0">
                <a:solidFill>
                  <a:srgbClr val="000000"/>
                </a:solidFill>
                <a:ea typeface="Times New Roman" pitchFamily="18" charset="0"/>
                <a:cs typeface="Arial" pitchFamily="34" charset="0"/>
              </a:rPr>
              <a:t>заседаниях </a:t>
            </a:r>
            <a:r>
              <a:rPr kumimoji="0" lang="kk-KZ" b="0" i="0" u="none" strike="noStrike" cap="none" normalizeH="0" baseline="0" dirty="0" smtClean="0">
                <a:ln>
                  <a:noFill/>
                </a:ln>
                <a:solidFill>
                  <a:srgbClr val="000000"/>
                </a:solidFill>
                <a:effectLst/>
                <a:ea typeface="Times New Roman" pitchFamily="18" charset="0"/>
                <a:cs typeface="Arial" pitchFamily="34" charset="0"/>
              </a:rPr>
              <a:t> занимаются изучением своего родного края. </a:t>
            </a:r>
            <a:r>
              <a:rPr kumimoji="0" lang="ru-RU" b="0" i="0" u="none" strike="noStrike" cap="none" normalizeH="0" baseline="0" dirty="0" smtClean="0">
                <a:ln>
                  <a:noFill/>
                </a:ln>
                <a:solidFill>
                  <a:srgbClr val="000000"/>
                </a:solidFill>
                <a:effectLst/>
                <a:ea typeface="Times New Roman" pitchFamily="18" charset="0"/>
                <a:cs typeface="Arial" pitchFamily="34" charset="0"/>
              </a:rPr>
              <a:t>Кружок есть то звено, которое позволяет использовать разнообразные формы  работы</a:t>
            </a:r>
            <a:r>
              <a:rPr kumimoji="0" lang="kk-KZ" b="0" i="0" u="none" strike="noStrike" cap="none" normalizeH="0" baseline="0" dirty="0" smtClean="0">
                <a:ln>
                  <a:noFill/>
                </a:ln>
                <a:solidFill>
                  <a:srgbClr val="000000"/>
                </a:solidFill>
                <a:effectLst/>
                <a:ea typeface="Times New Roman" pitchFamily="18" charset="0"/>
                <a:cs typeface="Arial" pitchFamily="34" charset="0"/>
              </a:rPr>
              <a:t>. </a:t>
            </a:r>
            <a:r>
              <a:rPr kumimoji="0" lang="ru-RU" b="0" i="0" u="none" strike="noStrike" cap="none" normalizeH="0" baseline="0" dirty="0" smtClean="0">
                <a:ln>
                  <a:noFill/>
                </a:ln>
                <a:solidFill>
                  <a:srgbClr val="000000"/>
                </a:solidFill>
                <a:effectLst/>
                <a:ea typeface="Times New Roman" pitchFamily="18" charset="0"/>
                <a:cs typeface="Arial" pitchFamily="34" charset="0"/>
              </a:rPr>
              <a:t>Важную роль в реализации плана кружка  призван сыграть деятельный подход, предусматривающий активное участие обучающихся в сборе материала, подготовку ими сообщений по разделам курса, экскурсий в  музей, работы в архиве, сотрудничество с </a:t>
            </a:r>
            <a:r>
              <a:rPr lang="ru-RU" dirty="0" err="1" smtClean="0">
                <a:solidFill>
                  <a:srgbClr val="000000"/>
                </a:solidFill>
                <a:ea typeface="Times New Roman" pitchFamily="18" charset="0"/>
                <a:cs typeface="Arial" pitchFamily="34" charset="0"/>
              </a:rPr>
              <a:t>к</a:t>
            </a:r>
            <a:r>
              <a:rPr kumimoji="0" lang="ru-RU" b="0" i="0" u="none" strike="noStrike" cap="none" normalizeH="0" baseline="0" dirty="0" err="1" smtClean="0">
                <a:ln>
                  <a:noFill/>
                </a:ln>
                <a:solidFill>
                  <a:srgbClr val="000000"/>
                </a:solidFill>
                <a:effectLst/>
                <a:ea typeface="Times New Roman" pitchFamily="18" charset="0"/>
                <a:cs typeface="Arial" pitchFamily="34" charset="0"/>
              </a:rPr>
              <a:t>окшетауским</a:t>
            </a:r>
            <a:r>
              <a:rPr kumimoji="0" lang="ru-RU" b="0" i="0" u="none" strike="noStrike" cap="none" normalizeH="0" baseline="0" dirty="0" smtClean="0">
                <a:ln>
                  <a:noFill/>
                </a:ln>
                <a:solidFill>
                  <a:srgbClr val="000000"/>
                </a:solidFill>
                <a:effectLst/>
                <a:ea typeface="Times New Roman" pitchFamily="18" charset="0"/>
                <a:cs typeface="Arial" pitchFamily="34" charset="0"/>
              </a:rPr>
              <a:t> Историко-краеведческим музеем.</a:t>
            </a:r>
            <a:r>
              <a:rPr kumimoji="0" lang="kk-KZ" b="0" i="0" u="none" strike="noStrike" cap="none" normalizeH="0" baseline="0" dirty="0" smtClean="0">
                <a:ln>
                  <a:noFill/>
                </a:ln>
                <a:solidFill>
                  <a:srgbClr val="000000"/>
                </a:solidFill>
                <a:effectLst/>
                <a:ea typeface="Times New Roman" pitchFamily="18" charset="0"/>
                <a:cs typeface="Arial" pitchFamily="34" charset="0"/>
              </a:rPr>
              <a:t> И на этот раз студенты со своим руководителем Бауыржаном Молдагалиевичем с большим интересом посетили музей.</a:t>
            </a:r>
            <a:endParaRPr kumimoji="0" lang="ru-RU"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b="0" i="0" u="none" strike="noStrike" cap="none" normalizeH="0" baseline="0" dirty="0" smtClean="0">
                <a:ln>
                  <a:noFill/>
                </a:ln>
                <a:solidFill>
                  <a:srgbClr val="000000"/>
                </a:solidFill>
                <a:effectLst/>
                <a:ea typeface="Times New Roman" pitchFamily="18" charset="0"/>
                <a:cs typeface="Arial" pitchFamily="34" charset="0"/>
              </a:rPr>
              <a:t>     </a:t>
            </a:r>
            <a:r>
              <a:rPr kumimoji="0" lang="ru-RU" b="0" i="0" u="none" strike="noStrike" cap="none" normalizeH="0" baseline="0" dirty="0" smtClean="0">
                <a:ln>
                  <a:noFill/>
                </a:ln>
                <a:solidFill>
                  <a:srgbClr val="000000"/>
                </a:solidFill>
                <a:effectLst/>
                <a:ea typeface="Times New Roman" pitchFamily="18" charset="0"/>
                <a:cs typeface="Arial" pitchFamily="34" charset="0"/>
              </a:rPr>
              <a:t> Экспозиции позволяют проводить уроки,  исторический материал используется студентами для написания сочинений, изучения истории родного края</a:t>
            </a:r>
            <a:r>
              <a:rPr kumimoji="0" lang="kk-KZ" b="0" i="0" u="none" strike="noStrike" cap="none" normalizeH="0" baseline="0" dirty="0" smtClean="0">
                <a:ln>
                  <a:noFill/>
                </a:ln>
                <a:solidFill>
                  <a:srgbClr val="000000"/>
                </a:solidFill>
                <a:effectLst/>
                <a:ea typeface="Times New Roman" pitchFamily="18" charset="0"/>
                <a:cs typeface="Arial" pitchFamily="34" charset="0"/>
              </a:rPr>
              <a:t>, для дальнейшего развития работы кружка.</a:t>
            </a:r>
            <a:endParaRPr kumimoji="0" lang="kk-KZ" b="0" i="0" u="none" strike="noStrike" cap="none" normalizeH="0" baseline="0" dirty="0" smtClean="0">
              <a:ln>
                <a:noFill/>
              </a:ln>
              <a:solidFill>
                <a:schemeClr val="tx1"/>
              </a:solidFill>
              <a:effectLst/>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1" y="0"/>
            <a:ext cx="11288684" cy="369332"/>
          </a:xfrm>
          <a:prstGeom prst="rect">
            <a:avLst/>
          </a:prstGeom>
          <a:noFill/>
        </p:spPr>
        <p:txBody>
          <a:bodyPr wrap="square" rtlCol="0">
            <a:spAutoFit/>
          </a:bodyPr>
          <a:lstStyle/>
          <a:p>
            <a:endParaRPr lang="ru-RU" dirty="0"/>
          </a:p>
        </p:txBody>
      </p:sp>
      <p:pic>
        <p:nvPicPr>
          <p:cNvPr id="6" name="Рисунок 5" descr="C:\Users\Зейнегуль\Desktop\музей 20.02.2018\20180220_102408.jpg"/>
          <p:cNvPicPr/>
          <p:nvPr/>
        </p:nvPicPr>
        <p:blipFill>
          <a:blip r:embed="rId2" cstate="print"/>
          <a:srcRect/>
          <a:stretch>
            <a:fillRect/>
          </a:stretch>
        </p:blipFill>
        <p:spPr bwMode="auto">
          <a:xfrm>
            <a:off x="3460652" y="267286"/>
            <a:ext cx="5739619" cy="4051496"/>
          </a:xfrm>
          <a:prstGeom prst="rect">
            <a:avLst/>
          </a:prstGeom>
          <a:ln>
            <a:noFill/>
          </a:ln>
          <a:effectLst>
            <a:softEdge rad="112500"/>
          </a:effectLst>
        </p:spPr>
      </p:pic>
      <p:pic>
        <p:nvPicPr>
          <p:cNvPr id="7" name="Рисунок 6" descr="C:\Users\Зейнегуль\Desktop\музей 20.02.2018\20180220_102447.jpg"/>
          <p:cNvPicPr/>
          <p:nvPr/>
        </p:nvPicPr>
        <p:blipFill>
          <a:blip r:embed="rId3" cstate="print"/>
          <a:srcRect/>
          <a:stretch>
            <a:fillRect/>
          </a:stretch>
        </p:blipFill>
        <p:spPr bwMode="auto">
          <a:xfrm>
            <a:off x="9090236" y="2453640"/>
            <a:ext cx="3101764" cy="2575560"/>
          </a:xfrm>
          <a:prstGeom prst="rect">
            <a:avLst/>
          </a:prstGeom>
          <a:ln>
            <a:noFill/>
          </a:ln>
          <a:effectLst>
            <a:softEdge rad="112500"/>
          </a:effectLst>
        </p:spPr>
      </p:pic>
      <p:pic>
        <p:nvPicPr>
          <p:cNvPr id="8" name="Рисунок 7" descr="C:\Users\Зейнегуль\Desktop\музей 20.02.2018\20180220_095832.jpg"/>
          <p:cNvPicPr/>
          <p:nvPr/>
        </p:nvPicPr>
        <p:blipFill>
          <a:blip r:embed="rId4" cstate="print"/>
          <a:srcRect/>
          <a:stretch>
            <a:fillRect/>
          </a:stretch>
        </p:blipFill>
        <p:spPr bwMode="auto">
          <a:xfrm>
            <a:off x="3489960" y="4389120"/>
            <a:ext cx="3017520" cy="2468880"/>
          </a:xfrm>
          <a:prstGeom prst="rect">
            <a:avLst/>
          </a:prstGeom>
          <a:ln>
            <a:noFill/>
          </a:ln>
          <a:effectLst>
            <a:softEdge rad="112500"/>
          </a:effectLst>
        </p:spPr>
      </p:pic>
      <p:pic>
        <p:nvPicPr>
          <p:cNvPr id="9" name="Рисунок 8" descr="C:\Users\Зейнегуль\Desktop\музей 20.02.2018\20180220_100228.jpg"/>
          <p:cNvPicPr/>
          <p:nvPr/>
        </p:nvPicPr>
        <p:blipFill>
          <a:blip r:embed="rId5" cstate="print"/>
          <a:srcRect/>
          <a:stretch>
            <a:fillRect/>
          </a:stretch>
        </p:blipFill>
        <p:spPr bwMode="auto">
          <a:xfrm>
            <a:off x="0" y="2648482"/>
            <a:ext cx="3688080" cy="2563598"/>
          </a:xfrm>
          <a:prstGeom prst="rect">
            <a:avLst/>
          </a:prstGeom>
          <a:ln>
            <a:noFill/>
          </a:ln>
          <a:effectLst>
            <a:softEdge rad="112500"/>
          </a:effectLst>
        </p:spPr>
      </p:pic>
      <p:pic>
        <p:nvPicPr>
          <p:cNvPr id="10" name="Рисунок 9" descr="C:\Users\Зейнегуль\Desktop\музей 20.02.2018\20180220_100509.jpg"/>
          <p:cNvPicPr/>
          <p:nvPr/>
        </p:nvPicPr>
        <p:blipFill>
          <a:blip r:embed="rId6" cstate="print"/>
          <a:srcRect/>
          <a:stretch>
            <a:fillRect/>
          </a:stretch>
        </p:blipFill>
        <p:spPr bwMode="auto">
          <a:xfrm>
            <a:off x="0" y="0"/>
            <a:ext cx="3545058" cy="2630658"/>
          </a:xfrm>
          <a:prstGeom prst="rect">
            <a:avLst/>
          </a:prstGeom>
          <a:ln>
            <a:noFill/>
          </a:ln>
          <a:effectLst>
            <a:softEdge rad="112500"/>
          </a:effectLst>
        </p:spPr>
      </p:pic>
      <p:pic>
        <p:nvPicPr>
          <p:cNvPr id="11" name="Рисунок 10" descr="C:\Users\Зейнегуль\Desktop\музей 20.02.2018\20180220_101304.jpg"/>
          <p:cNvPicPr/>
          <p:nvPr/>
        </p:nvPicPr>
        <p:blipFill>
          <a:blip r:embed="rId7" cstate="print"/>
          <a:srcRect/>
          <a:stretch>
            <a:fillRect/>
          </a:stretch>
        </p:blipFill>
        <p:spPr bwMode="auto">
          <a:xfrm>
            <a:off x="9063087" y="0"/>
            <a:ext cx="3128913" cy="2468880"/>
          </a:xfrm>
          <a:prstGeom prst="rect">
            <a:avLst/>
          </a:prstGeom>
          <a:ln>
            <a:noFill/>
          </a:ln>
          <a:effectLst>
            <a:softEdge rad="112500"/>
          </a:effectLst>
        </p:spPr>
      </p:pic>
      <p:pic>
        <p:nvPicPr>
          <p:cNvPr id="12" name="Рисунок 11" descr="C:\Users\Зейнегуль\Desktop\музей 20.02.2018\20180220_095756.jpg"/>
          <p:cNvPicPr/>
          <p:nvPr/>
        </p:nvPicPr>
        <p:blipFill>
          <a:blip r:embed="rId8" cstate="print"/>
          <a:srcRect/>
          <a:stretch>
            <a:fillRect/>
          </a:stretch>
        </p:blipFill>
        <p:spPr bwMode="auto">
          <a:xfrm>
            <a:off x="6441369" y="4380849"/>
            <a:ext cx="3007431" cy="2477151"/>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5422" y="337625"/>
            <a:ext cx="11465169" cy="369332"/>
          </a:xfrm>
          <a:prstGeom prst="rect">
            <a:avLst/>
          </a:prstGeom>
          <a:noFill/>
        </p:spPr>
        <p:txBody>
          <a:bodyPr wrap="square" rtlCol="0">
            <a:spAutoFit/>
          </a:bodyPr>
          <a:lstStyle/>
          <a:p>
            <a:endParaRPr lang="ru-RU" dirty="0"/>
          </a:p>
        </p:txBody>
      </p:sp>
      <p:sp>
        <p:nvSpPr>
          <p:cNvPr id="1025" name="Rectangle 1"/>
          <p:cNvSpPr>
            <a:spLocks noChangeArrowheads="1"/>
          </p:cNvSpPr>
          <p:nvPr/>
        </p:nvSpPr>
        <p:spPr bwMode="auto">
          <a:xfrm>
            <a:off x="2" y="315442"/>
            <a:ext cx="10317706" cy="65425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Сегодня образованные и ищущие студенты </a:t>
            </a:r>
            <a:r>
              <a:rPr kumimoji="0" lang="ru-RU" sz="14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завтра конкурентоспособные специалисты</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Н.А.Назарбаев в статье</a:t>
            </a: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«Болашаққа бағдар: Рухани жаңғыру»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одн</a:t>
            </a: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им из направлений</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модернизации общественного сознания назвал  работу по формированию чувства патриотизма,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котор</a:t>
            </a: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ое</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начинается с любви к своей земле, к своему аулу, городу, </a:t>
            </a: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народу, к  его духовным и культурным ценностям.</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рамках реализации этой программы в колледже «Бурабай» прошла научно-практическая конфренция «Сұлу сөздің сүлейі-Сәкен сері» по итогам поисковой работы студентов по  изучению жизни и творчества известного народного писателя, журналиста, драматурга, переводчика, нашего земляка,  лауреата Государственной премии Сакена Нурмаковича Жунусова. Творческая группа студентов 1,2 курсов на протяжении двух месяцев,  работая в тесном сотрудничестве с областной библиотекой имени М.Жумабаева, по крупицам из газетных статей, воспоминаний родных,   близких, друзей и земляков, изучая экспонаты в городском музее литературы и искусства,  собирали материал о жизни этого многогранного человека, которому ещё при жизни  было дано звание «сері». На этом мини-научном форуме прозвучали доклады членов поисковой группы, сопровождаемые презентациями, видеоинтервью доктора педагогических наук, профессора  Кокшетауского университета имени Ш.Уалиханова Маликова Турсынбека Сабировича, выступление приглашенного  на мероприятие земляка Сакена сері, журналиста, ныне пенсионера,  Ахметжанова Д.А, библиографа областной универсальной библиотеки имени М.Жумабаева Әлке Мөлдір Қанатқызы, стихи самого автора и стихи о н</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ём. Члены поисковой группы так увлечённо рассказывали о своём любимом писателе-земляке</a:t>
            </a: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его произведениях</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что казалось он</a:t>
            </a: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сами воочию видели и знаменитого </a:t>
            </a:r>
            <a:r>
              <a:rPr kumimoji="0" lang="ru-RU"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Акана</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сер</a:t>
            </a: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і-героя одноименного романа Сакена Жунусова и не менее знаменитого его скакуна Кулагера, Аманай и Заманай, </a:t>
            </a:r>
            <a:r>
              <a:rPr kumimoji="0" lang="kk-KZ" sz="1400" b="0" i="0" u="none" strike="noStrike" cap="none" normalizeH="0" baseline="0" dirty="0" smtClean="0">
                <a:ln>
                  <a:noFill/>
                </a:ln>
                <a:solidFill>
                  <a:srgbClr val="363636"/>
                </a:solidFill>
                <a:effectLst/>
                <a:latin typeface="Arial" pitchFamily="34" charset="0"/>
                <a:ea typeface="Times New Roman" pitchFamily="18" charset="0"/>
                <a:cs typeface="Arial" pitchFamily="34" charset="0"/>
              </a:rPr>
              <a:t>Райхан и Кургерей, что их увлеченность невольно передалась и слушателям. Прониковенные стихи самого Сакена сері и строки о нем не могли не затронуть сердца юных слушателей. Атмосфера заинтересованности, гордости за своего земляка витала в воздухе аудитории, в которой проходила конференция. А это говорит о том, что работа небольшой группы студентов добилась своей цели – донести до остальных : наш край богат такими людьми и нам есть чем гордиться.</a:t>
            </a:r>
            <a:r>
              <a:rPr kumimoji="0" lang="ru-RU" sz="1400" b="0" i="0" u="none" strike="noStrike" cap="none" normalizeH="0" baseline="0" dirty="0" smtClean="0">
                <a:ln>
                  <a:noFill/>
                </a:ln>
                <a:solidFill>
                  <a:srgbClr val="363636"/>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363636"/>
                </a:solidFill>
                <a:effectLst/>
                <a:latin typeface="Arial" pitchFamily="34" charset="0"/>
                <a:ea typeface="Times New Roman" pitchFamily="18" charset="0"/>
                <a:cs typeface="Arial" pitchFamily="34" charset="0"/>
              </a:rPr>
            </a:br>
            <a:r>
              <a:rPr kumimoji="0" lang="kk-KZ"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 результатам поисковой работы членам рабочей группы Баймағамбет Асанәлі, Ерғали Аману, Нуғметуллин Санжару, Нуртазиной Жадре, Досымову Султану и Канапину Жасұлану  были вручены  сертификаты.  Научно- практическую конференцию завершила директор колледжа Аубакирова Ж.С., которая отметила, что работа, проведенная поисковой группой, является откликом на  призыв Президента  по модернизации общественного сознания и его направления «Туган жер». Молодежь, стремящаяся знать духовное и культурное наследие своего народа и ставящая среди приоритетов образованность на первое место, сможет стать конкурентноспособной и</a:t>
            </a:r>
            <a:r>
              <a:rPr kumimoji="0" lang="kk-KZ" sz="14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r>
              <a:rPr kumimoji="0" lang="kk-KZ" sz="1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сможет </a:t>
            </a:r>
            <a:r>
              <a:rPr kumimoji="0" lang="ru-RU" sz="1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успешно жить </a:t>
            </a:r>
            <a:r>
              <a:rPr kumimoji="0" lang="kk-KZ" sz="1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в условиях эпохи технологической революции.</a:t>
            </a:r>
            <a:endParaRPr kumimoji="0" lang="kk-KZ"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Грань">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Грань">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766</TotalTime>
  <Words>851</Words>
  <Application>Microsoft Office PowerPoint</Application>
  <PresentationFormat>Произвольный</PresentationFormat>
  <Paragraphs>64</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Грань</vt:lpstr>
      <vt:lpstr>«Жас толқын» Выпуск №3</vt:lpstr>
      <vt:lpstr>Слайд 2</vt:lpstr>
      <vt:lpstr>Слайд 3</vt:lpstr>
      <vt:lpstr>Слайд 4</vt:lpstr>
      <vt:lpstr>Слайд 5</vt:lpstr>
      <vt:lpstr>Слайд 6</vt:lpstr>
      <vt:lpstr>Слайд 7</vt:lpstr>
      <vt:lpstr>Слайд 8</vt:lpstr>
      <vt:lpstr>Слайд 9</vt:lpstr>
      <vt:lpstr>Слайд 10</vt:lpstr>
      <vt:lpstr>« MEGA BRAIN»</vt:lpstr>
      <vt:lpstr>Слайд 12</vt:lpstr>
      <vt:lpstr>Слайд 13</vt:lpstr>
      <vt:lpstr>Слайд 14</vt:lpstr>
      <vt:lpstr>Беседы и собрании</vt:lpstr>
      <vt:lpstr>Заседание комитета по делам молодёжи. В ходе  заседания рассматривались  вопросы о текущей работе молодёжных подразделений</vt:lpstr>
      <vt:lpstr>Заседание КДМ и старостата с приглашением директора  колледжа. Повестка дня: 1. . Вопросы о работе старостата по соблюдению внутреннего  распорядка колледжа.  2. Обсуждение и утверждение плана конкурса «Моя профессия»  3. Разное</vt:lpstr>
      <vt:lpstr> Очередная встреча КДМ и старостата. </vt:lpstr>
      <vt:lpstr>Заседание комитета по делам молодёжи в присутствии директора колледжа «Бурабай». Обсуждение итогов работы за неделю. </vt:lpstr>
      <vt:lpstr>Слайд 20</vt:lpstr>
      <vt:lpstr>Практика группы ТЖ-41 специальности «1203000 Организация перевозок и управление движением на железнодорожном транспорте» на станций « Курорт Боровое» Преподаватель- Хамзина Ж.А С практикой ознакомили- Инженер технолог Ногиев С.А Дефектоскопист Бахитова Л.Ю Инженер по охране труда Рысмаганбетов Болатбек Каскербаевич Дефектоскопист ВКМ Акимова Е.Б </vt:lpstr>
      <vt:lpstr>Слайд 22</vt:lpstr>
      <vt:lpstr>«Профилактика правонарушений и коррекции деструктивного поведения». Одной из самых актуальных и социально значимых задач, стоящих перед нашим обществом сегодня, безусловно, является поиск путей снижения  роста преступлениий среди молодежи и повышенная эффективность их профилактики. Для студентов колледжа выступили: психолог областного наркологического диспансера Молодовская Наталья, старший участковый инспектор полиции ОЮП МПС УВД г. Кокшетау,Кашкенова А.О, специалист  ОФ «Шанырак» Кульбаева Айнур и психолог – консультант МРЦ г. Кокшетау Ксения Андросова. </vt:lpstr>
      <vt:lpstr>Слайд 24</vt:lpstr>
      <vt:lpstr>Слайд 25</vt:lpstr>
      <vt:lpstr>Колледж “Бурабай” совместно с социальными партнерами АО НК “КТЖ-ГП” Акмолинское отделение ГП участвовали в праздновании праздника “Наурыз-мейрамы”</vt:lpstr>
      <vt:lpstr>Работа кружка “Железнодорожник”</vt:lpstr>
      <vt:lpstr>Слайд 28</vt:lpstr>
      <vt:lpstr>В рамках XVIII городской универсиады "Сұнқар" студенты колледжа "Бурабай" приняли участие и заняли призовые места</vt:lpstr>
      <vt:lpstr>Слайд 30</vt:lpstr>
      <vt:lpstr>Мы опять в числе победителей</vt:lpstr>
      <vt:lpstr>Слайд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Администратор</cp:lastModifiedBy>
  <cp:revision>91</cp:revision>
  <dcterms:created xsi:type="dcterms:W3CDTF">2018-02-08T14:58:19Z</dcterms:created>
  <dcterms:modified xsi:type="dcterms:W3CDTF">2018-04-17T10:42:21Z</dcterms:modified>
</cp:coreProperties>
</file>