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58" r:id="rId12"/>
    <p:sldId id="259" r:id="rId13"/>
    <p:sldId id="260" r:id="rId14"/>
    <p:sldId id="26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5300" b="1" dirty="0" smtClean="0">
                <a:solidFill>
                  <a:srgbClr val="FFFF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Изучение</a:t>
            </a:r>
            <a:r>
              <a:rPr lang="ru-RU" sz="5300" b="1" dirty="0">
                <a:solidFill>
                  <a:srgbClr val="FFFF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, обобщение, распространение</a:t>
            </a:r>
            <a:r>
              <a:rPr lang="ru-RU" sz="5300" b="1" dirty="0">
                <a:solidFill>
                  <a:srgbClr val="FFFF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5300" b="1" dirty="0">
                <a:solidFill>
                  <a:srgbClr val="FFFF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5300" b="1" dirty="0">
                <a:solidFill>
                  <a:srgbClr val="FFFF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 внедрение передового педагогического опыта</a:t>
            </a:r>
            <a:endParaRPr lang="ru-RU" sz="53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697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712968" cy="632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b="1" u="sng" dirty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Информационная карта </a:t>
            </a:r>
            <a:r>
              <a:rPr lang="ru-RU" sz="1600" b="1" u="sng" dirty="0" smtClean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педагога</a:t>
            </a:r>
            <a:endParaRPr lang="ru-RU" sz="1600" b="1" u="sng" dirty="0">
              <a:solidFill>
                <a:srgbClr val="7030A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u="sng" dirty="0" smtClean="0">
                <a:latin typeface="Times New Roman" pitchFamily="18" charset="0"/>
                <a:ea typeface="Calibri"/>
                <a:cs typeface="Times New Roman" pitchFamily="18" charset="0"/>
              </a:rPr>
              <a:t>Наименование организации образования</a:t>
            </a:r>
            <a:r>
              <a:rPr lang="ru-RU" sz="1600" u="sng" dirty="0">
                <a:latin typeface="Times New Roman" pitchFamily="18" charset="0"/>
                <a:ea typeface="Calibri"/>
                <a:cs typeface="Times New Roman" pitchFamily="18" charset="0"/>
              </a:rPr>
              <a:t>	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600" u="sng" dirty="0">
                <a:latin typeface="Times New Roman" pitchFamily="18" charset="0"/>
                <a:ea typeface="Calibri"/>
                <a:cs typeface="Times New Roman" pitchFamily="18" charset="0"/>
              </a:rPr>
              <a:t>ФИО педагога	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600" u="sng" dirty="0" smtClean="0">
                <a:latin typeface="Times New Roman" pitchFamily="18" charset="0"/>
                <a:ea typeface="Calibri"/>
                <a:cs typeface="Times New Roman" pitchFamily="18" charset="0"/>
              </a:rPr>
              <a:t>Образование</a:t>
            </a:r>
            <a:endParaRPr lang="ru-RU" sz="1600" u="sng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 учебное </a:t>
            </a:r>
            <a:r>
              <a:rPr lang="ru-RU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заведение</a:t>
            </a:r>
            <a:endParaRPr lang="ru-RU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 год </a:t>
            </a:r>
            <a:r>
              <a:rPr lang="ru-RU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окончания</a:t>
            </a:r>
            <a:endParaRPr lang="ru-RU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 специальность	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600" u="sng" dirty="0">
                <a:latin typeface="Times New Roman" pitchFamily="18" charset="0"/>
                <a:ea typeface="Calibri"/>
                <a:cs typeface="Times New Roman" pitchFamily="18" charset="0"/>
              </a:rPr>
              <a:t>Должность	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 Категория, год аттестации	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600" u="sng" dirty="0" smtClean="0">
                <a:latin typeface="Times New Roman" pitchFamily="18" charset="0"/>
                <a:ea typeface="Calibri"/>
                <a:cs typeface="Times New Roman" pitchFamily="18" charset="0"/>
              </a:rPr>
              <a:t>Стаж</a:t>
            </a:r>
            <a:endParaRPr lang="ru-RU" sz="1600" u="sng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общий</a:t>
            </a:r>
            <a:endParaRPr lang="ru-RU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ea typeface="Calibri"/>
                <a:cs typeface="Times New Roman" pitchFamily="18" charset="0"/>
              </a:rPr>
              <a:t>пед</a:t>
            </a: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. стаж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 В </a:t>
            </a:r>
            <a:r>
              <a:rPr lang="ru-RU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данной организации:</a:t>
            </a: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	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600" u="sng" dirty="0">
                <a:latin typeface="Times New Roman" pitchFamily="18" charset="0"/>
                <a:ea typeface="Calibri"/>
                <a:cs typeface="Times New Roman" pitchFamily="18" charset="0"/>
              </a:rPr>
              <a:t>Награды	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endParaRPr lang="ru-RU" sz="16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u="sng" dirty="0" smtClean="0">
                <a:latin typeface="Times New Roman" pitchFamily="18" charset="0"/>
                <a:ea typeface="Calibri"/>
                <a:cs typeface="Times New Roman" pitchFamily="18" charset="0"/>
              </a:rPr>
              <a:t>Дата </a:t>
            </a:r>
            <a:r>
              <a:rPr lang="ru-RU" sz="1600" u="sng" dirty="0">
                <a:latin typeface="Times New Roman" pitchFamily="18" charset="0"/>
                <a:ea typeface="Calibri"/>
                <a:cs typeface="Times New Roman" pitchFamily="18" charset="0"/>
              </a:rPr>
              <a:t>обобщения опыта на </a:t>
            </a:r>
            <a:r>
              <a:rPr lang="ru-RU" sz="1600" u="sng" dirty="0" smtClean="0">
                <a:latin typeface="Times New Roman" pitchFamily="18" charset="0"/>
                <a:ea typeface="Calibri"/>
                <a:cs typeface="Times New Roman" pitchFamily="18" charset="0"/>
              </a:rPr>
              <a:t> уровне  колледжа</a:t>
            </a: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	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600" u="sng" dirty="0" smtClean="0">
                <a:latin typeface="Times New Roman" pitchFamily="18" charset="0"/>
                <a:ea typeface="Calibri"/>
                <a:cs typeface="Times New Roman" pitchFamily="18" charset="0"/>
              </a:rPr>
              <a:t>Тема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Подпись руководителя</a:t>
            </a:r>
            <a:endParaRPr lang="ru-RU" sz="16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5107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434" y="1484784"/>
            <a:ext cx="8712968" cy="462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Критерии передового </a:t>
            </a:r>
            <a:r>
              <a:rPr lang="ru-RU" sz="3200" b="1" dirty="0" smtClean="0">
                <a:solidFill>
                  <a:srgbClr val="7030A0"/>
                </a:solidFill>
                <a:latin typeface="Times New Roman"/>
                <a:ea typeface="Calibri"/>
              </a:rPr>
              <a:t>педагогического </a:t>
            </a:r>
            <a:r>
              <a:rPr lang="ru-RU" sz="3200" b="1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опыта</a:t>
            </a:r>
            <a:endParaRPr lang="ru-RU" sz="3200" i="1" dirty="0" smtClean="0">
              <a:solidFill>
                <a:srgbClr val="7030A0"/>
              </a:solidFill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i="1" dirty="0" smtClean="0">
                <a:latin typeface="Times New Roman"/>
                <a:ea typeface="Calibri"/>
                <a:cs typeface="Times New Roman"/>
              </a:rPr>
              <a:t>1</a:t>
            </a:r>
            <a:r>
              <a:rPr lang="ru-RU" sz="3200" i="1" dirty="0">
                <a:latin typeface="Times New Roman"/>
                <a:ea typeface="Calibri"/>
                <a:cs typeface="Times New Roman"/>
              </a:rPr>
              <a:t>. </a:t>
            </a:r>
            <a:r>
              <a:rPr lang="ru-RU" sz="3200" i="1" dirty="0">
                <a:latin typeface="Times New Roman"/>
                <a:ea typeface="Calibri"/>
              </a:rPr>
              <a:t>Актуальность</a:t>
            </a:r>
            <a:r>
              <a:rPr lang="ru-RU" sz="3200" i="1" dirty="0" smtClean="0">
                <a:latin typeface="Times New Roman"/>
                <a:ea typeface="Calibri"/>
                <a:cs typeface="Times New Roman"/>
              </a:rPr>
              <a:t>.</a:t>
            </a:r>
            <a:endParaRPr lang="ru-RU" sz="3200" i="1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i="1" dirty="0" smtClean="0">
                <a:latin typeface="Times New Roman"/>
                <a:ea typeface="Calibri"/>
                <a:cs typeface="Times New Roman"/>
              </a:rPr>
              <a:t>2. </a:t>
            </a:r>
            <a:r>
              <a:rPr lang="ru-RU" sz="3200" i="1" dirty="0">
                <a:latin typeface="Times New Roman"/>
                <a:ea typeface="Calibri"/>
              </a:rPr>
              <a:t>Научность </a:t>
            </a:r>
            <a:endParaRPr lang="ru-RU" sz="3200" i="1" dirty="0" smtClean="0">
              <a:latin typeface="Times New Roman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i="1" dirty="0" smtClean="0">
                <a:latin typeface="Times New Roman"/>
                <a:ea typeface="Calibri"/>
                <a:cs typeface="Times New Roman"/>
              </a:rPr>
              <a:t>3</a:t>
            </a:r>
            <a:r>
              <a:rPr lang="ru-RU" sz="3200" i="1" dirty="0">
                <a:latin typeface="Times New Roman"/>
                <a:ea typeface="Calibri"/>
                <a:cs typeface="Times New Roman"/>
              </a:rPr>
              <a:t>. </a:t>
            </a:r>
            <a:r>
              <a:rPr lang="ru-RU" sz="3200" i="1" dirty="0">
                <a:latin typeface="Times New Roman"/>
                <a:ea typeface="Calibri"/>
              </a:rPr>
              <a:t>Результативность</a:t>
            </a:r>
            <a:r>
              <a:rPr lang="ru-RU" sz="3200" i="1" dirty="0" smtClean="0">
                <a:latin typeface="Times New Roman"/>
                <a:ea typeface="Calibri"/>
                <a:cs typeface="Times New Roman"/>
              </a:rPr>
              <a:t>      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i="1" dirty="0" smtClean="0">
                <a:latin typeface="Times New Roman"/>
                <a:ea typeface="Calibri"/>
                <a:cs typeface="Times New Roman"/>
              </a:rPr>
              <a:t>4</a:t>
            </a:r>
            <a:r>
              <a:rPr lang="ru-RU" sz="3200" i="1" dirty="0">
                <a:latin typeface="Times New Roman"/>
                <a:ea typeface="Calibri"/>
                <a:cs typeface="Times New Roman"/>
              </a:rPr>
              <a:t>. </a:t>
            </a:r>
            <a:r>
              <a:rPr lang="ru-RU" sz="3200" i="1" dirty="0">
                <a:latin typeface="Times New Roman"/>
                <a:ea typeface="Calibri"/>
              </a:rPr>
              <a:t>Новизна</a:t>
            </a:r>
            <a:r>
              <a:rPr lang="ru-RU" sz="3200" i="1" dirty="0" smtClean="0">
                <a:latin typeface="Times New Roman"/>
                <a:ea typeface="Calibri"/>
                <a:cs typeface="Times New Roman"/>
              </a:rPr>
              <a:t>       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i="1" dirty="0" smtClean="0">
                <a:latin typeface="Times New Roman"/>
                <a:ea typeface="Calibri"/>
                <a:cs typeface="Times New Roman"/>
              </a:rPr>
              <a:t>5</a:t>
            </a:r>
            <a:r>
              <a:rPr lang="ru-RU" sz="3200" i="1" dirty="0">
                <a:latin typeface="Times New Roman"/>
                <a:ea typeface="Calibri"/>
                <a:cs typeface="Times New Roman"/>
              </a:rPr>
              <a:t>. </a:t>
            </a:r>
            <a:r>
              <a:rPr lang="ru-RU" sz="3200" i="1" dirty="0">
                <a:latin typeface="Times New Roman"/>
                <a:ea typeface="Calibri"/>
              </a:rPr>
              <a:t>Стабильность	 </a:t>
            </a:r>
            <a:endParaRPr lang="ru-RU" sz="3200" i="1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3200" i="1" dirty="0" smtClean="0">
                <a:effectLst/>
                <a:latin typeface="Times New Roman"/>
                <a:ea typeface="Calibri"/>
                <a:cs typeface="Times New Roman"/>
              </a:rPr>
              <a:t>6.</a:t>
            </a:r>
            <a:r>
              <a:rPr lang="ru-RU" sz="3200" i="1" dirty="0">
                <a:latin typeface="Times New Roman"/>
                <a:ea typeface="Calibri"/>
              </a:rPr>
              <a:t> </a:t>
            </a:r>
            <a:r>
              <a:rPr lang="ru-RU" sz="3200" i="1" dirty="0" smtClean="0">
                <a:latin typeface="Times New Roman"/>
                <a:ea typeface="Calibri"/>
              </a:rPr>
              <a:t>Оптимальность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3200" i="1" dirty="0" smtClean="0">
                <a:effectLst/>
                <a:latin typeface="Times New Roman"/>
                <a:ea typeface="Calibri"/>
                <a:cs typeface="Times New Roman"/>
              </a:rPr>
              <a:t>7.</a:t>
            </a:r>
            <a:r>
              <a:rPr lang="ru-RU" sz="3200" i="1" dirty="0">
                <a:latin typeface="Times New Roman"/>
                <a:ea typeface="Calibri"/>
              </a:rPr>
              <a:t> Перспективность</a:t>
            </a:r>
            <a:endParaRPr lang="ru-RU" sz="3200" i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4077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052736"/>
            <a:ext cx="8640960" cy="4481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Этапы изучения и обобщения педагогического опыта</a:t>
            </a:r>
            <a:endParaRPr lang="ru-RU" sz="2400" dirty="0">
              <a:solidFill>
                <a:srgbClr val="7030A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1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.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   Обнаружение  противоречия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marL="228600" indent="-228600">
              <a:lnSpc>
                <a:spcPct val="115000"/>
              </a:lnSpc>
              <a:spcAft>
                <a:spcPts val="0"/>
              </a:spcAft>
              <a:buAutoNum type="arabicPeriod" startAt="2"/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   Поисковая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работа. </a:t>
            </a:r>
            <a:endParaRPr lang="ru-RU" sz="2800" dirty="0" smtClean="0">
              <a:latin typeface="Times New Roman"/>
              <a:ea typeface="Calibri"/>
              <a:cs typeface="Times New Roman"/>
            </a:endParaRPr>
          </a:p>
          <a:p>
            <a:pPr marL="228600" indent="-228600">
              <a:lnSpc>
                <a:spcPct val="115000"/>
              </a:lnSpc>
              <a:spcAft>
                <a:spcPts val="0"/>
              </a:spcAft>
              <a:buAutoNum type="arabicPeriod" startAt="2"/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   Составление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развернутой программы изучения и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       обобщения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опыта. 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marL="228600" indent="-228600">
              <a:lnSpc>
                <a:spcPct val="115000"/>
              </a:lnSpc>
              <a:spcAft>
                <a:spcPts val="0"/>
              </a:spcAft>
              <a:buAutoNum type="arabicPeriod" startAt="4"/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   Работа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по сбору  педагогических факторов и 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        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      другого  информационного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материала. </a:t>
            </a:r>
            <a:endParaRPr lang="ru-RU" sz="2800" dirty="0" smtClean="0">
              <a:latin typeface="Times New Roman"/>
              <a:ea typeface="Calibri"/>
              <a:cs typeface="Times New Roman"/>
            </a:endParaRP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AutoNum type="arabicPeriod" startAt="5"/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Осмысливание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описываемого опыта. </a:t>
            </a: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AutoNum type="arabicPeriod" startAt="5"/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Оформление  осмысленного материала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1279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5624" y="836712"/>
            <a:ext cx="8640960" cy="5907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200" b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Основные формы изучения и обобщения педагогического опыта:</a:t>
            </a:r>
            <a:endParaRPr lang="ru-RU" sz="2200" b="1" dirty="0">
              <a:solidFill>
                <a:srgbClr val="7030A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200" dirty="0" smtClean="0">
                <a:latin typeface="Times New Roman"/>
                <a:ea typeface="Calibri"/>
                <a:cs typeface="Times New Roman"/>
              </a:rPr>
              <a:t>1. </a:t>
            </a:r>
            <a:r>
              <a:rPr lang="ru-RU" sz="2200" dirty="0">
                <a:latin typeface="Times New Roman"/>
                <a:ea typeface="Calibri"/>
                <a:cs typeface="Times New Roman"/>
              </a:rPr>
              <a:t>Открытые занятия по различным темам и вопросам учебно-воспитательной работы.</a:t>
            </a:r>
            <a:endParaRPr lang="ru-RU" sz="2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200" dirty="0" smtClean="0">
                <a:latin typeface="Times New Roman"/>
                <a:ea typeface="Calibri"/>
                <a:cs typeface="Times New Roman"/>
              </a:rPr>
              <a:t>2. </a:t>
            </a:r>
            <a:r>
              <a:rPr lang="ru-RU" sz="2200" dirty="0">
                <a:latin typeface="Times New Roman"/>
                <a:ea typeface="Calibri"/>
                <a:cs typeface="Times New Roman"/>
              </a:rPr>
              <a:t>Педагогические советы, производственные собрания, совещания по проблемам педагогики.</a:t>
            </a:r>
            <a:endParaRPr lang="ru-RU" sz="2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200" dirty="0" smtClean="0">
                <a:latin typeface="Times New Roman"/>
                <a:ea typeface="Calibri"/>
                <a:cs typeface="Times New Roman"/>
              </a:rPr>
              <a:t>3. </a:t>
            </a:r>
            <a:r>
              <a:rPr lang="ru-RU" sz="2200" dirty="0">
                <a:latin typeface="Times New Roman"/>
                <a:ea typeface="Calibri"/>
                <a:cs typeface="Times New Roman"/>
              </a:rPr>
              <a:t>Научно-методическая и научно-практическая конференции.</a:t>
            </a:r>
            <a:endParaRPr lang="ru-RU" sz="2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200" dirty="0" smtClean="0">
                <a:latin typeface="Times New Roman"/>
                <a:ea typeface="Calibri"/>
                <a:cs typeface="Times New Roman"/>
              </a:rPr>
              <a:t>4. </a:t>
            </a:r>
            <a:r>
              <a:rPr lang="ru-RU" sz="2200" dirty="0">
                <a:latin typeface="Times New Roman"/>
                <a:ea typeface="Calibri"/>
                <a:cs typeface="Times New Roman"/>
              </a:rPr>
              <a:t>Педагогическая выставка.</a:t>
            </a:r>
            <a:endParaRPr lang="ru-RU" sz="2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200" dirty="0" smtClean="0">
                <a:latin typeface="Times New Roman"/>
                <a:ea typeface="Calibri"/>
                <a:cs typeface="Times New Roman"/>
              </a:rPr>
              <a:t>5. </a:t>
            </a:r>
            <a:r>
              <a:rPr lang="ru-RU" sz="2200" dirty="0">
                <a:latin typeface="Times New Roman"/>
                <a:ea typeface="Calibri"/>
                <a:cs typeface="Times New Roman"/>
              </a:rPr>
              <a:t>Педагогические чтения.</a:t>
            </a:r>
            <a:endParaRPr lang="ru-RU" sz="2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200" dirty="0" smtClean="0">
                <a:latin typeface="Times New Roman"/>
                <a:ea typeface="Calibri"/>
                <a:cs typeface="Times New Roman"/>
              </a:rPr>
              <a:t>6. </a:t>
            </a:r>
            <a:r>
              <a:rPr lang="ru-RU" sz="2200" dirty="0">
                <a:latin typeface="Times New Roman"/>
                <a:ea typeface="Calibri"/>
                <a:cs typeface="Times New Roman"/>
              </a:rPr>
              <a:t>Диспуты и дискуссии по актуальным проблемам учебно-воспитательной работы.</a:t>
            </a:r>
            <a:endParaRPr lang="ru-RU" sz="2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200" dirty="0" smtClean="0">
                <a:latin typeface="Times New Roman"/>
                <a:ea typeface="Calibri"/>
                <a:cs typeface="Times New Roman"/>
              </a:rPr>
              <a:t>7. </a:t>
            </a:r>
            <a:r>
              <a:rPr lang="ru-RU" sz="2200" dirty="0">
                <a:latin typeface="Times New Roman"/>
                <a:ea typeface="Calibri"/>
                <a:cs typeface="Times New Roman"/>
              </a:rPr>
              <a:t>Семинарские  занятия по проблемам педагогики.</a:t>
            </a:r>
            <a:endParaRPr lang="ru-RU" sz="2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200" dirty="0" smtClean="0">
                <a:latin typeface="Times New Roman"/>
                <a:ea typeface="Calibri"/>
                <a:cs typeface="Times New Roman"/>
              </a:rPr>
              <a:t>8. </a:t>
            </a:r>
            <a:r>
              <a:rPr lang="ru-RU" sz="2200" dirty="0">
                <a:latin typeface="Times New Roman"/>
                <a:ea typeface="Calibri"/>
                <a:cs typeface="Times New Roman"/>
              </a:rPr>
              <a:t>Практикумы по разработке методики изучения и обобщения педагогического опыта.</a:t>
            </a:r>
            <a:endParaRPr lang="ru-RU" sz="2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200" dirty="0" smtClean="0">
                <a:latin typeface="Times New Roman"/>
                <a:ea typeface="Calibri"/>
                <a:cs typeface="Times New Roman"/>
              </a:rPr>
              <a:t>9. </a:t>
            </a:r>
            <a:r>
              <a:rPr lang="ru-RU" sz="2200" dirty="0">
                <a:latin typeface="Times New Roman"/>
                <a:ea typeface="Calibri"/>
                <a:cs typeface="Times New Roman"/>
              </a:rPr>
              <a:t>Педагогические консультации.</a:t>
            </a:r>
            <a:endParaRPr lang="ru-RU" sz="2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200" dirty="0" smtClean="0">
                <a:latin typeface="Times New Roman"/>
                <a:ea typeface="Calibri"/>
                <a:cs typeface="Times New Roman"/>
              </a:rPr>
              <a:t>10.Самообразование</a:t>
            </a:r>
            <a:r>
              <a:rPr lang="ru-RU" sz="2200" dirty="0">
                <a:latin typeface="Times New Roman"/>
                <a:ea typeface="Calibri"/>
                <a:cs typeface="Times New Roman"/>
              </a:rPr>
              <a:t>.  </a:t>
            </a:r>
            <a:endParaRPr lang="ru-RU" sz="22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3401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908720"/>
            <a:ext cx="8640960" cy="556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Структура </a:t>
            </a:r>
            <a:r>
              <a:rPr lang="ru-RU" sz="2800" b="1" dirty="0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описания </a:t>
            </a:r>
            <a:r>
              <a:rPr lang="ru-RU" sz="2800" b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опыта работы.</a:t>
            </a:r>
            <a:endParaRPr lang="ru-RU" sz="2800" dirty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05269" y="1475993"/>
            <a:ext cx="3024336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5000"/>
              </a:lnSpc>
            </a:pPr>
            <a:r>
              <a:rPr lang="ru-RU" i="1" dirty="0" smtClean="0">
                <a:latin typeface="Times New Roman"/>
                <a:ea typeface="Calibri"/>
                <a:cs typeface="Times New Roman"/>
              </a:rPr>
              <a:t>1. Актуальность опыта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0208" y="1903387"/>
            <a:ext cx="3936078" cy="3906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latin typeface="Times New Roman"/>
                <a:ea typeface="Calibri"/>
                <a:cs typeface="Times New Roman"/>
              </a:rPr>
              <a:t>2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.Научно-методическое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обоснование. 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241674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>
                <a:latin typeface="Times New Roman"/>
                <a:ea typeface="Calibri"/>
              </a:rPr>
              <a:t>3</a:t>
            </a:r>
            <a:r>
              <a:rPr lang="ru-RU" i="1" dirty="0" smtClean="0">
                <a:latin typeface="Times New Roman"/>
                <a:ea typeface="Calibri"/>
              </a:rPr>
              <a:t>. Определение ведущей идеи опыта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68563" y="3429000"/>
            <a:ext cx="4022320" cy="3906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5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. Длительность работы над опытом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10208" y="4005064"/>
            <a:ext cx="242393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latin typeface="Times New Roman"/>
                <a:ea typeface="Calibri"/>
                <a:cs typeface="Times New Roman"/>
              </a:rPr>
              <a:t>6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.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Результативность.</a:t>
            </a:r>
            <a:r>
              <a:rPr lang="ru-RU" i="1" u="sng" dirty="0">
                <a:latin typeface="Times New Roman"/>
                <a:ea typeface="Calibri"/>
                <a:cs typeface="Times New Roman"/>
              </a:rPr>
              <a:t> 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10208" y="4509120"/>
            <a:ext cx="2494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latin typeface="Times New Roman"/>
                <a:ea typeface="Calibri"/>
              </a:rPr>
              <a:t>7</a:t>
            </a:r>
            <a:r>
              <a:rPr lang="ru-RU" i="1" dirty="0" smtClean="0">
                <a:latin typeface="Times New Roman"/>
                <a:ea typeface="Calibri"/>
              </a:rPr>
              <a:t>. </a:t>
            </a:r>
            <a:r>
              <a:rPr lang="ru-RU" i="1" dirty="0">
                <a:latin typeface="Times New Roman"/>
                <a:ea typeface="Calibri"/>
              </a:rPr>
              <a:t>Доступность опыта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31235" y="2924944"/>
            <a:ext cx="33107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4. Область </a:t>
            </a:r>
            <a:r>
              <a:rPr lang="ru-RU" i="1" dirty="0">
                <a:latin typeface="Times New Roman" pitchFamily="18" charset="0"/>
                <a:ea typeface="Calibri"/>
                <a:cs typeface="Times New Roman" pitchFamily="18" charset="0"/>
              </a:rPr>
              <a:t>применения опыта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1787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556792"/>
            <a:ext cx="8640960" cy="3808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i="1" u="sng" dirty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Передовой педагогический опыт</a:t>
            </a: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ea typeface="Calibri"/>
                <a:cs typeface="Times New Roman" pitchFamily="18" charset="0"/>
              </a:rPr>
              <a:t>– это опыт, который отличается от массового положительного высокой результативностью и оптимальностью, т.е. достижением высоких результатов с приложением минимальных усилий педагога и </a:t>
            </a:r>
            <a:r>
              <a:rPr lang="ru-RU" sz="3200" dirty="0" smtClean="0">
                <a:latin typeface="Times New Roman" pitchFamily="18" charset="0"/>
                <a:ea typeface="Calibri"/>
                <a:cs typeface="Times New Roman" pitchFamily="18" charset="0"/>
              </a:rPr>
              <a:t>обучающегося</a:t>
            </a:r>
            <a:r>
              <a:rPr lang="ru-RU" sz="3200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790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556792"/>
            <a:ext cx="864096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u="sng" dirty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Обобщение передового педагогического опыта </a:t>
            </a:r>
            <a:r>
              <a:rPr lang="ru-RU" sz="3200" dirty="0">
                <a:latin typeface="Times New Roman" pitchFamily="18" charset="0"/>
                <a:ea typeface="Calibri"/>
                <a:cs typeface="Times New Roman" pitchFamily="18" charset="0"/>
              </a:rPr>
              <a:t>означает изучение и анализ состояния его практической ценности, выявление новых тенденций,  наличие выводов в результате изучения и анализа отдельных фактов, явлений и процессов, наблюдаемых в педагогической практике, оформленных в виде педагогических идей или педагогической </a:t>
            </a:r>
            <a:r>
              <a:rPr lang="ru-RU" sz="3200" dirty="0" smtClean="0">
                <a:latin typeface="Times New Roman" pitchFamily="18" charset="0"/>
                <a:ea typeface="Calibri"/>
                <a:cs typeface="Times New Roman" pitchFamily="18" charset="0"/>
              </a:rPr>
              <a:t>системы.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5146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4170" y="1556792"/>
            <a:ext cx="864096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u="sng" dirty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Распространение передового педагогического опыта </a:t>
            </a:r>
            <a:r>
              <a:rPr lang="ru-RU" sz="3200" dirty="0">
                <a:latin typeface="Times New Roman" pitchFamily="18" charset="0"/>
                <a:ea typeface="Calibri"/>
                <a:cs typeface="Times New Roman" pitchFamily="18" charset="0"/>
              </a:rPr>
              <a:t>представляет собой процесс, направленный на то, чтобы донести идеи, методы осуществления или результаты опыта инновационной педагогической деятельности до целевой аудитории, апробирование данного опыта другими педагогами и внесение в него необходимых </a:t>
            </a:r>
            <a:r>
              <a:rPr lang="ru-RU" sz="3200" dirty="0" smtClean="0">
                <a:latin typeface="Times New Roman" pitchFamily="18" charset="0"/>
                <a:ea typeface="Calibri"/>
                <a:cs typeface="Times New Roman" pitchFamily="18" charset="0"/>
              </a:rPr>
              <a:t>корректив.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5929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4819" y="1556792"/>
            <a:ext cx="8712968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i="1" u="sng" dirty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Цель работы </a:t>
            </a:r>
            <a:r>
              <a:rPr lang="ru-RU" sz="3200" dirty="0">
                <a:latin typeface="Times New Roman" pitchFamily="18" charset="0"/>
                <a:ea typeface="Calibri"/>
                <a:cs typeface="Times New Roman" pitchFamily="18" charset="0"/>
              </a:rPr>
              <a:t>по изучению, обобщению и распространению передового педагогического опыта -  развитие инновационных практик, совершенствование процесса организации </a:t>
            </a:r>
            <a:r>
              <a:rPr lang="ru-RU" sz="3200" dirty="0" smtClean="0">
                <a:latin typeface="Times New Roman" pitchFamily="18" charset="0"/>
                <a:ea typeface="Calibri"/>
                <a:cs typeface="Times New Roman" pitchFamily="18" charset="0"/>
              </a:rPr>
              <a:t>образовательной деятельности, </a:t>
            </a:r>
            <a:r>
              <a:rPr lang="ru-RU" sz="3200" dirty="0">
                <a:latin typeface="Times New Roman" pitchFamily="18" charset="0"/>
                <a:ea typeface="Calibri"/>
                <a:cs typeface="Times New Roman" pitchFamily="18" charset="0"/>
              </a:rPr>
              <a:t>повышение качества образования.</a:t>
            </a:r>
            <a:endParaRPr lang="ru-RU" sz="32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5274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4008" y="1052736"/>
            <a:ext cx="86409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i="1" u="sng" dirty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Основные задачи работы 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по изучению, обобщению и распространению передового педагогического опыта: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* стимулирование 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заинтересованности педагогов в результатах  инновационной образовательной деятельности, освоении инноваций и их внедрении в педагогическую практику;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* повышение 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престижа педагогов, активно участвующих в совершенствовании содержания и методов учебной деятельности, достигших высоких результатов 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обучения;</a:t>
            </a: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* консолидация 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усилий профессиональных методических сообществ  педагогов в деле выявления и распространения передового педагогического опыта;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* создание 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открытого  информационного банка   передового педагогического опыта в 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области;</a:t>
            </a: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* издание 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продуктов обобщения передового опыта</a:t>
            </a:r>
          </a:p>
          <a:p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3308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392" y="188640"/>
            <a:ext cx="8640960" cy="6073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u="sng" dirty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Организация работы по изучению, обобщению и распространению инновационного педагогического </a:t>
            </a:r>
            <a:r>
              <a:rPr lang="ru-RU" b="1" u="sng" dirty="0" smtClean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опыта</a:t>
            </a:r>
            <a:endParaRPr lang="ru-RU" u="sng" dirty="0">
              <a:solidFill>
                <a:srgbClr val="7030A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. Авторами инновационного педагогического опыта могут выступать: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педагогические и руководящие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работники  организаций образования,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внедряющие инновационные образовательные программы, реализующие опытно-экспериментальные проекты и программы;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2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. Изучение, обобщение и распространение передового педагогического опыта производится на уровне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организаций образования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и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на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областном уровне.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3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. В работе по изучению, обобщению и распространению педагогического опыта принимают участие профессиональные методические сообщества педагогов: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методические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объединения педагогов,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областной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методический совет,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областной учебно-методический кабинет.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4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. Координацию работы по изучению, обобщению и распространению передового педагогического опыта осуществляют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экспертная комиссия при областном  методическом совете </a:t>
            </a:r>
            <a:r>
              <a:rPr lang="ru-RU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ТиПО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5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. Редактирование, рецензирование материалов педагогического опыта организуют  руководители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МО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и опытные педагоги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организаций образования,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методисты УО,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экспертная комиссия при областном  методическом совете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ТиПО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endParaRPr lang="ru-RU" sz="14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4528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903" y="442629"/>
            <a:ext cx="871296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u="sng" dirty="0">
                <a:solidFill>
                  <a:srgbClr val="7030A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Порядок работы по изучению, обобщению и распространению инновационного педагогического опыта </a:t>
            </a:r>
            <a:endParaRPr lang="ru-RU" u="sng" dirty="0">
              <a:solidFill>
                <a:srgbClr val="7030A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. Изучение педагогического опыта проводится в образовательном учреждении путём длительного наблюдения за работой учителя, через посещение уроков, внеклассных мероприятий, творческие отчёты и мастер-классы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педагога,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авторские методические выставки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2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. Систематизация и описание педагогического опыта осуществляется автором или авторами опыта в виде доклада, статьи, методической разработки, брошюры, книги, мультимедийной презентации и оформления методической папки в бумажном и электронном виде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3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. По рекомендации педагогического совета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организации образования опыт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работы представляется   автором  на заседаниях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областного 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методического объединения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педагогов-предметников.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4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. По результатам представления опыта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областной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методический совет проводит экспертизу материалов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5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. Для проведения экспертизы передового педагогического опыта руководители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ОО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подают следующие материалы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·       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заявку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·        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информационную карту педагога </a:t>
            </a:r>
            <a:endParaRPr lang="ru-RU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·        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краткое описание опыта, подготовленную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автором</a:t>
            </a:r>
            <a:endParaRPr lang="ru-RU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0031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Директору областного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                                                          у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чебно- методического кабинета                                                                                                                                                      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itchFamily="18" charset="0"/>
                <a:ea typeface="Calibri"/>
                <a:cs typeface="Times New Roman" pitchFamily="18" charset="0"/>
              </a:rPr>
              <a:t>ЗАЯВКА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Прошу организовать проведение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областным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методическим советом 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технического и профессионального  образования экспертизы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материалов передового опыта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         _____________________________________________________________________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                           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       ФИО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автора, должность,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ОО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по теме____________________________________________________________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Дата___________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                    Подпись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руководителя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382917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217</TotalTime>
  <Words>663</Words>
  <Application>Microsoft Office PowerPoint</Application>
  <PresentationFormat>Экран (4:3)</PresentationFormat>
  <Paragraphs>105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        Изучение, обобщение, распространение и внедрение передового педагогического опыта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Изучение, обобщение, распространение и внедрение передового педагогического опыта</dc:title>
  <dc:creator>Сауле Салимжановна</dc:creator>
  <cp:lastModifiedBy>Админ</cp:lastModifiedBy>
  <cp:revision>17</cp:revision>
  <dcterms:created xsi:type="dcterms:W3CDTF">2015-10-15T10:33:12Z</dcterms:created>
  <dcterms:modified xsi:type="dcterms:W3CDTF">2017-11-01T12:21:12Z</dcterms:modified>
</cp:coreProperties>
</file>