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89" r:id="rId2"/>
    <p:sldId id="290" r:id="rId3"/>
    <p:sldId id="291" r:id="rId4"/>
    <p:sldId id="280" r:id="rId5"/>
    <p:sldId id="281" r:id="rId6"/>
    <p:sldId id="275" r:id="rId7"/>
    <p:sldId id="262" r:id="rId8"/>
    <p:sldId id="263" r:id="rId9"/>
    <p:sldId id="264" r:id="rId10"/>
    <p:sldId id="282" r:id="rId11"/>
    <p:sldId id="283" r:id="rId12"/>
    <p:sldId id="284" r:id="rId13"/>
    <p:sldId id="285" r:id="rId14"/>
    <p:sldId id="277" r:id="rId15"/>
    <p:sldId id="286" r:id="rId16"/>
    <p:sldId id="287" r:id="rId17"/>
    <p:sldId id="278" r:id="rId18"/>
    <p:sldId id="269" r:id="rId19"/>
    <p:sldId id="266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413" autoAdjust="0"/>
    <p:restoredTop sz="94660"/>
  </p:normalViewPr>
  <p:slideViewPr>
    <p:cSldViewPr>
      <p:cViewPr>
        <p:scale>
          <a:sx n="50" d="100"/>
          <a:sy n="50" d="100"/>
        </p:scale>
        <p:origin x="-1962" y="-480"/>
      </p:cViewPr>
      <p:guideLst>
        <p:guide orient="horz" pos="2160"/>
        <p:guide pos="2880"/>
      </p:guideLst>
    </p:cSldViewPr>
  </p:slideViewPr>
  <p:notesTextViewPr>
    <p:cViewPr>
      <p:scale>
        <a:sx n="400" d="100"/>
        <a:sy n="4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roundedCorners val="1"/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% трудоустройства </a:t>
            </a:r>
            <a:r>
              <a:rPr lang="ru-RU" dirty="0"/>
              <a:t>выпускников по специальности "Организация </a:t>
            </a:r>
            <a:r>
              <a:rPr lang="ru-RU" dirty="0" smtClean="0"/>
              <a:t>перевозок и  </a:t>
            </a:r>
            <a:r>
              <a:rPr lang="ru-RU" dirty="0"/>
              <a:t>управление движением на железнодорожном </a:t>
            </a:r>
            <a:r>
              <a:rPr lang="ru-RU" dirty="0" smtClean="0"/>
              <a:t>транспорте» за первый</a:t>
            </a:r>
            <a:r>
              <a:rPr lang="ru-RU" baseline="0" dirty="0" smtClean="0"/>
              <a:t> </a:t>
            </a:r>
            <a:r>
              <a:rPr lang="ru-RU" dirty="0" smtClean="0"/>
              <a:t> год после окончания колледжа,</a:t>
            </a:r>
            <a:r>
              <a:rPr lang="ru-RU" baseline="0" dirty="0" smtClean="0"/>
              <a:t> очного и заочного отделения</a:t>
            </a:r>
            <a:endParaRPr lang="ru-RU" dirty="0"/>
          </a:p>
        </c:rich>
      </c:tx>
      <c:layout>
        <c:manualLayout>
          <c:xMode val="edge"/>
          <c:yMode val="edge"/>
          <c:x val="9.6888357433969341E-2"/>
          <c:y val="0"/>
        </c:manualLayout>
      </c:layout>
      <c:overlay val="1"/>
    </c:title>
    <c:plotArea>
      <c:layout>
        <c:manualLayout>
          <c:layoutTarget val="inner"/>
          <c:xMode val="edge"/>
          <c:yMode val="edge"/>
          <c:x val="0.23716480332594625"/>
          <c:y val="0.27499303959533183"/>
          <c:w val="0.49472841224269593"/>
          <c:h val="0.67950649392370244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Трудоусроено выпускников по специальности "Организация перевозок управление движением на железнодорожном транспорте"</c:v>
                </c:pt>
              </c:strCache>
            </c:strRef>
          </c:tx>
          <c:dLbls>
            <c:showVal val="1"/>
            <c:showLeaderLines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29</c:v>
                </c:pt>
                <c:pt idx="1">
                  <c:v>34</c:v>
                </c:pt>
                <c:pt idx="2">
                  <c:v>38</c:v>
                </c:pt>
              </c:numCache>
            </c:numRef>
          </c:val>
        </c:ser>
        <c:firstSliceAng val="0"/>
      </c:pieChart>
    </c:plotArea>
    <c:legend>
      <c:legendPos val="r"/>
      <c:layout/>
      <c:overlay val="1"/>
    </c:legend>
    <c:plotVisOnly val="1"/>
    <c:dispBlanksAs val="zero"/>
    <c:showDLblsOverMax val="1"/>
  </c:chart>
  <c:txPr>
    <a:bodyPr/>
    <a:lstStyle/>
    <a:p>
      <a:pPr>
        <a:defRPr sz="1800"/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27.01.2017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5" Type="http://schemas.openxmlformats.org/officeDocument/2006/relationships/image" Target="../media/image1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Relationship Id="rId1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71612"/>
            <a:ext cx="8305800" cy="2643206"/>
          </a:xfrm>
        </p:spPr>
        <p:txBody>
          <a:bodyPr>
            <a:noAutofit/>
          </a:bodyPr>
          <a:lstStyle/>
          <a:p>
            <a:pPr algn="ctr"/>
            <a:r>
              <a:rPr lang="ru-RU" sz="5400" b="1" i="1" dirty="0" smtClean="0">
                <a:latin typeface="Times New Roman" pitchFamily="18" charset="0"/>
                <a:cs typeface="Times New Roman" pitchFamily="18" charset="0"/>
              </a:rPr>
              <a:t>Опыт работы с социальными партнерами</a:t>
            </a:r>
            <a:endParaRPr lang="ru-RU" sz="54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57232"/>
            <a:ext cx="8472518" cy="4143404"/>
          </a:xfrm>
        </p:spPr>
        <p:txBody>
          <a:bodyPr>
            <a:normAutofit/>
          </a:bodyPr>
          <a:lstStyle/>
          <a:p>
            <a:pPr lvl="1"/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Заключены 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3-хсторонние договора с 25-ю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студентами</a:t>
            </a:r>
            <a:r>
              <a:rPr lang="kk-KZ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b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kk-KZ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Составлен </a:t>
            </a:r>
            <a:r>
              <a:rPr lang="kk-KZ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Рабочий учебный план согласованный с преприятием - социальным парнером </a:t>
            </a:r>
            <a:r>
              <a:rPr lang="kk-KZ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филиалом </a:t>
            </a:r>
            <a:r>
              <a:rPr lang="kk-KZ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АО «КТЖ – Грузовые перевозки </a:t>
            </a:r>
            <a:r>
              <a:rPr lang="kk-KZ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kk-KZ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«Акмолинское </a:t>
            </a:r>
            <a:r>
              <a:rPr lang="kk-KZ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отделение </a:t>
            </a:r>
            <a:r>
              <a:rPr lang="kk-KZ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ГП</a:t>
            </a:r>
            <a:r>
              <a:rPr lang="kk-KZ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».</a:t>
            </a:r>
            <a:br>
              <a:rPr lang="kk-KZ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kk-KZ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>
                <a:solidFill>
                  <a:srgbClr val="002060"/>
                </a:solidFill>
              </a:rPr>
              <a:t/>
            </a:r>
            <a:br>
              <a:rPr lang="ru-RU" sz="1400" b="1" dirty="0">
                <a:solidFill>
                  <a:srgbClr val="002060"/>
                </a:solidFill>
              </a:rPr>
            </a:b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57232"/>
            <a:ext cx="8305800" cy="4429156"/>
          </a:xfrm>
        </p:spPr>
        <p:txBody>
          <a:bodyPr>
            <a:normAutofit/>
          </a:bodyPr>
          <a:lstStyle/>
          <a:p>
            <a:pPr lvl="1" algn="l" rtl="0">
              <a:spcBef>
                <a:spcPct val="0"/>
              </a:spcBef>
            </a:pP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Станционная </a:t>
            </a:r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производственная практика проводится на предприятиях и объектах железнодорожного транспорта в виде </a:t>
            </a: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лекций, экскурсий, практических занятий</a:t>
            </a:r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kk-KZ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Предприятие предоставило учебное место для студентов – учебный </a:t>
            </a:r>
            <a:r>
              <a:rPr lang="kk-KZ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класс, учебный полигон. </a:t>
            </a:r>
            <a:r>
              <a:rPr lang="ru-RU" sz="3200" dirty="0"/>
              <a:t/>
            </a:r>
            <a:br>
              <a:rPr lang="ru-RU" sz="3200" dirty="0"/>
            </a:b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34342" y="332656"/>
            <a:ext cx="4824536" cy="432048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Учебный класс на производстве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E:\фото вокзал,полигон,тех.класс\IMG_20170113_1708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788" y="949718"/>
            <a:ext cx="4512501" cy="33843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E:\фото вокзал,полигон,тех.класс\IMG_20170113_17084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3903" y="980728"/>
            <a:ext cx="3882280" cy="291171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E:\фото вокзал,полигон,тех.класс\IMG_20170113_17083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9872" y="3140968"/>
            <a:ext cx="4653477" cy="349010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573727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760" y="274638"/>
            <a:ext cx="5303512" cy="672768"/>
          </a:xfrm>
        </p:spPr>
        <p:txBody>
          <a:bodyPr>
            <a:normAutofit/>
          </a:bodyPr>
          <a:lstStyle/>
          <a:p>
            <a:pPr algn="l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Учебный полигон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E:\фото вокзал,полигон,тех.класс\IMG_20170113_16581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729" y="947406"/>
            <a:ext cx="4076878" cy="305765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E:\фото вокзал,полигон,тех.класс\IMG_20170113_17000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980728"/>
            <a:ext cx="4032449" cy="30243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E:\фото вокзал,полигон,тех.класс\IMG_20170113_17003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602" y="3704541"/>
            <a:ext cx="4076878" cy="305765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E:\фото вокзал,полигон,тех.класс\IMG_20170113_17021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005064"/>
            <a:ext cx="1874229" cy="249897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166459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14290"/>
            <a:ext cx="7603778" cy="1285884"/>
          </a:xfrm>
        </p:spPr>
        <p:txBody>
          <a:bodyPr>
            <a:normAutofit fontScale="90000"/>
          </a:bodyPr>
          <a:lstStyle/>
          <a:p>
            <a:pPr algn="just"/>
            <a:r>
              <a:rPr lang="kk-KZ" sz="3600" dirty="0" smtClean="0">
                <a:solidFill>
                  <a:schemeClr val="bg2">
                    <a:lumMod val="25000"/>
                  </a:schemeClr>
                </a:solidFill>
                <a:latin typeface="Times New Roman"/>
                <a:ea typeface="Times New Roman"/>
              </a:rPr>
              <a:t>     </a:t>
            </a:r>
            <a:r>
              <a:rPr lang="ru-RU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После прибытия на место практики приказом начальника станции </a:t>
            </a:r>
            <a:r>
              <a:rPr lang="kk-KZ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 числа сотрудников </a:t>
            </a:r>
            <a:r>
              <a:rPr lang="ru-RU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назначается руководитель практики – наставник.</a:t>
            </a:r>
            <a:endParaRPr lang="ru-RU" sz="27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Зейнегуль\Desktop\Фото 2016 уч.год\Фото практика ЖД конференция\IMG-20161203-WA000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50" y="1500174"/>
            <a:ext cx="1976430" cy="2631123"/>
          </a:xfrm>
          <a:prstGeom prst="rect">
            <a:avLst/>
          </a:prstGeom>
          <a:noFill/>
        </p:spPr>
      </p:pic>
      <p:pic>
        <p:nvPicPr>
          <p:cNvPr id="1027" name="Picture 3" descr="C:\Users\Зейнегуль\Desktop\Фото 2016 уч.год\Фото практика ЖД конференция\IMG-20161203-WA00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857364"/>
            <a:ext cx="1875247" cy="2500330"/>
          </a:xfrm>
          <a:prstGeom prst="rect">
            <a:avLst/>
          </a:prstGeom>
          <a:noFill/>
        </p:spPr>
      </p:pic>
      <p:pic>
        <p:nvPicPr>
          <p:cNvPr id="1028" name="Picture 4" descr="C:\Users\Зейнегуль\Desktop\Фото 2016 уч.год\Фото практика ЖД конференция\IMG-20161203-WA003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3504" y="1643050"/>
            <a:ext cx="3318771" cy="2214243"/>
          </a:xfrm>
          <a:prstGeom prst="rect">
            <a:avLst/>
          </a:prstGeom>
          <a:noFill/>
        </p:spPr>
      </p:pic>
      <p:pic>
        <p:nvPicPr>
          <p:cNvPr id="1029" name="Picture 5" descr="C:\Users\Зейнегуль\Desktop\Фото 2016 уч.год\Фото практика ЖД конференция\IMG-20161203-WA000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628" y="4071942"/>
            <a:ext cx="3429024" cy="2571768"/>
          </a:xfrm>
          <a:prstGeom prst="rect">
            <a:avLst/>
          </a:prstGeom>
          <a:noFill/>
        </p:spPr>
      </p:pic>
      <p:pic>
        <p:nvPicPr>
          <p:cNvPr id="1030" name="Picture 6" descr="E:\ЛОКАЛЬНЫЙ ДИСК D\РАбочий столлллллллллллллллл\Фото для фильма о колледже Бурабай 2014-15\Учебная, произвоственно-технологическая практика ЖД, РС, ЧС\Danek@!_179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00166" y="4286256"/>
            <a:ext cx="3024748" cy="226856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574943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274638"/>
            <a:ext cx="6715172" cy="70609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Железнодорожный вокзал, станция Кокшетау-1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E:\фото вокзал,полигон,тех.класс\IMG_20170113_16435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888" y="959558"/>
            <a:ext cx="4320481" cy="32403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E:\фото вокзал,полигон,тех.класс\IMG_20170113_16471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0487" y="997585"/>
            <a:ext cx="4298004" cy="322350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E:\фото вокзал,полигон,тех.класс\IMG_20170113_16451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501008"/>
            <a:ext cx="4320480" cy="32403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700820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14678" y="214290"/>
            <a:ext cx="2286016" cy="634082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Горка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E:\Фото Горка ЖД СТЦ\IMG_177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890718"/>
            <a:ext cx="3960440" cy="297033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E:\Фото Горка ЖД СТЦ\IMG_178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926722"/>
            <a:ext cx="3912435" cy="29343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E:\Фото Горка ЖД СТЦ\IMG_182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7587" y="3573016"/>
            <a:ext cx="4216614" cy="31624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796542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0"/>
            <a:ext cx="7841630" cy="1643050"/>
          </a:xfrm>
        </p:spPr>
        <p:txBody>
          <a:bodyPr>
            <a:noAutofit/>
          </a:bodyPr>
          <a:lstStyle/>
          <a:p>
            <a:r>
              <a:rPr lang="kk-KZ" sz="2400" b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>Студенты </a:t>
            </a:r>
            <a:r>
              <a:rPr lang="kk-KZ" sz="2400" b="1" dirty="0">
                <a:solidFill>
                  <a:srgbClr val="002060"/>
                </a:solidFill>
                <a:latin typeface="Times New Roman"/>
                <a:ea typeface="Times New Roman"/>
              </a:rPr>
              <a:t>показавшие отличные знания </a:t>
            </a:r>
            <a:r>
              <a:rPr lang="kk-KZ" sz="2400" b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>и безупречную дисциплину во </a:t>
            </a:r>
            <a:r>
              <a:rPr lang="kk-KZ" sz="2400" b="1" dirty="0">
                <a:solidFill>
                  <a:srgbClr val="002060"/>
                </a:solidFill>
                <a:latin typeface="Times New Roman"/>
                <a:ea typeface="Times New Roman"/>
              </a:rPr>
              <a:t>время </a:t>
            </a:r>
            <a:r>
              <a:rPr lang="kk-KZ" sz="2400" b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>прохождения практики </a:t>
            </a:r>
            <a:r>
              <a:rPr lang="kk-KZ" sz="2400" b="1" dirty="0">
                <a:solidFill>
                  <a:srgbClr val="002060"/>
                </a:solidFill>
                <a:latin typeface="Times New Roman"/>
                <a:ea typeface="Times New Roman"/>
              </a:rPr>
              <a:t>заносятся в резерв компании и после получения диплома  трудоустраиваются.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2050" name="Picture 2" descr="E:\ЛОКАЛЬНЫЙ ДИСК D\РАбочий столлллллллллллллллл\Фото для фильма о колледже Бурабай 2014-15\Учебная, произвоственно-технологическая практика ЖД, РС, ЧС\Производственная практика спец.1203000 Организация перевозок и управление движением на ЖД транспорте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785926"/>
            <a:ext cx="2991171" cy="2286016"/>
          </a:xfrm>
          <a:prstGeom prst="rect">
            <a:avLst/>
          </a:prstGeom>
          <a:noFill/>
        </p:spPr>
      </p:pic>
      <p:pic>
        <p:nvPicPr>
          <p:cNvPr id="2051" name="Picture 3" descr="E:\ЛОКАЛЬНЫЙ ДИСК D\РАбочий столлллллллллллллллл\Фото для фильма о колледже Бурабай 2014-15\Учебная, произвоственно-технологическая практика ЖД, РС, ЧС\Фото0017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1643050"/>
            <a:ext cx="3426368" cy="2569777"/>
          </a:xfrm>
          <a:prstGeom prst="rect">
            <a:avLst/>
          </a:prstGeom>
          <a:noFill/>
        </p:spPr>
      </p:pic>
      <p:pic>
        <p:nvPicPr>
          <p:cNvPr id="2052" name="Picture 4" descr="E:\ЛОКАЛЬНЫЙ ДИСК D\РАбочий столлллллллллллллллл\Фото для фильма о колледже Бурабай 2014-15\Учебная, произвоственно-технологическая практика ЖД, РС, ЧС\Danek@!_179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4214818"/>
            <a:ext cx="3143272" cy="2357454"/>
          </a:xfrm>
          <a:prstGeom prst="rect">
            <a:avLst/>
          </a:prstGeom>
          <a:noFill/>
        </p:spPr>
      </p:pic>
      <p:pic>
        <p:nvPicPr>
          <p:cNvPr id="2054" name="Picture 6" descr="E:\ЛОКАЛЬНЫЙ ДИСК D\РАбочий столлллллллллллллллл\Фото для фильма о колледже Бурабай 2014-15\Учебная, произвоственно-технологическая практика ЖД, РС, ЧС\®°©k  -002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00562" y="3786190"/>
            <a:ext cx="3714776" cy="278608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894845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="" xmlns:p14="http://schemas.microsoft.com/office/powerpoint/2010/main" val="837981252"/>
              </p:ext>
            </p:extLst>
          </p:nvPr>
        </p:nvGraphicFramePr>
        <p:xfrm>
          <a:off x="611560" y="620688"/>
          <a:ext cx="8208912" cy="59766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714356"/>
            <a:ext cx="8443914" cy="178595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2016 году студенты 4  курса специальности 1203000 «Организация перевозок и управление движением на железнодорожном транспорте»</a:t>
            </a:r>
            <a:b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Абилова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Анель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Камеш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Ануар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заняли 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место </a:t>
            </a:r>
            <a:b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конкурсе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учебно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-исследовательских проектов </a:t>
            </a:r>
            <a:b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«Научный потенциал молодежи – в 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XXI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век»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с макетом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«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Современного крытого вагона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»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руководитель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Актаева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Г. М. 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Зейнегуль\Desktop\Фото 2016 уч.год\Фото конференция проектов\IMG_64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8992" y="3571957"/>
            <a:ext cx="2786082" cy="185730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pic>
        <p:nvPicPr>
          <p:cNvPr id="1027" name="Picture 3" descr="C:\Users\Зейнегуль\Desktop\Фото 2016 уч.год\Фото конференция проектов\IMG_606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5140" y="4786333"/>
            <a:ext cx="1928826" cy="128578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pic>
        <p:nvPicPr>
          <p:cNvPr id="1028" name="Picture 4" descr="C:\Users\Зейнегуль\Desktop\Фото 2016 уч.год\Фото конференция проектов\IMG_605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95998" y="2844839"/>
            <a:ext cx="1947968" cy="129854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pic>
        <p:nvPicPr>
          <p:cNvPr id="1029" name="Picture 5" descr="C:\Users\Зейнегуль\Desktop\Фото 2016 уч.год\Фото конференция проектов\IMG_613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28662" y="4797940"/>
            <a:ext cx="2071702" cy="138102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pic>
        <p:nvPicPr>
          <p:cNvPr id="1030" name="Picture 6" descr="C:\Users\Зейнегуль\Desktop\Фото 2016 уч.год\Фото конференция проектов\IMG_576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28662" y="2833672"/>
            <a:ext cx="2057090" cy="137156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00" decel="100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305800" cy="6000792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инициативе Главы Государства Н.А.Назарбаева  в стране продолжается процесс модернизации системы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ТиПО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 тем, чтобы она давала нашей стране эффективных и конкурентоспособных специалистов. </a:t>
            </a:r>
            <a:b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Важное место в системе подготовки отводится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дуальной системе обучения.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2" name="Picture 2" descr="http://kazmkpu.kz/images/preziden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3979" y="542905"/>
            <a:ext cx="5976979" cy="35861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00174"/>
            <a:ext cx="8305800" cy="3857652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Дуальная система профессионального образования получила мировое признание. Ее особенность заключается в том, что ответственность за подготовку  возлагается в равной степени на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учебное заведение 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на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предприятие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заинтересованное в данном специалисте.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857233"/>
            <a:ext cx="82868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endParaRPr lang="ru-RU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57224" y="714356"/>
            <a:ext cx="785818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2016 году на основании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Приказа Управления образования </a:t>
            </a:r>
            <a:r>
              <a:rPr lang="ru-RU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Акмолинской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области № 269 от 17.10.16 г. 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колледжу дан статус экспериментальной площадки по внедрению дуальной системы обучения, по специальности «Организация перевозок и управление движением на железнодорожном транспорте», квалификация «Техник-организатор перевозок»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928662" y="1000108"/>
            <a:ext cx="7429520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t">
              <a:spcBef>
                <a:spcPct val="0"/>
              </a:spcBef>
              <a:spcAft>
                <a:spcPct val="0"/>
              </a:spcAft>
            </a:pP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Целью которой  является:</a:t>
            </a:r>
          </a:p>
          <a:p>
            <a:pPr algn="ctr" fontAlgn="t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создание условий, позволяющих повысить качество подготовки специалиста среднего звена, востребованного на рынке труда;</a:t>
            </a:r>
          </a:p>
          <a:p>
            <a:pPr algn="ctr" fontAlgn="t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трудоустройство по специальности на базовом предприятии. </a:t>
            </a:r>
          </a:p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C:\Users\Зейнегуль\Desktop\Информация о колледже\20160216_1509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3500430" y="2214554"/>
            <a:ext cx="2214578" cy="1660934"/>
          </a:xfrm>
          <a:prstGeom prst="rect">
            <a:avLst/>
          </a:prstGeom>
          <a:noFill/>
        </p:spPr>
      </p:pic>
      <p:pic>
        <p:nvPicPr>
          <p:cNvPr id="6" name="Picture 6" descr="C:\Users\Зейнегуль\Desktop\Информация о колледже\Производственная практика. Специальность 1517000 Защита в чрезвычайных ситуациях (по профилю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60" y="2214554"/>
            <a:ext cx="1017992" cy="1357322"/>
          </a:xfrm>
          <a:prstGeom prst="rect">
            <a:avLst/>
          </a:prstGeom>
          <a:noFill/>
        </p:spPr>
      </p:pic>
      <p:pic>
        <p:nvPicPr>
          <p:cNvPr id="7" name="Picture 7" descr="C:\Users\Зейнегуль\Desktop\Информация о колледже\IMG_939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0430" y="285728"/>
            <a:ext cx="2891909" cy="1571636"/>
          </a:xfrm>
          <a:prstGeom prst="rect">
            <a:avLst/>
          </a:prstGeom>
          <a:noFill/>
        </p:spPr>
      </p:pic>
      <p:pic>
        <p:nvPicPr>
          <p:cNvPr id="6148" name="Picture 4" descr="E:\ЛОКАЛЬНЫЙ ДИСК D\Фильмы для сайта\Фото для сайта\P612041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86578" y="357166"/>
            <a:ext cx="2095483" cy="1571612"/>
          </a:xfrm>
          <a:prstGeom prst="rect">
            <a:avLst/>
          </a:prstGeom>
          <a:noFill/>
        </p:spPr>
      </p:pic>
      <p:pic>
        <p:nvPicPr>
          <p:cNvPr id="6149" name="Picture 5" descr="C:\Users\Зейнегуль\Desktop\Информация о колледже\SAM_398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0800000" flipV="1">
            <a:off x="6429388" y="3929066"/>
            <a:ext cx="2285984" cy="1497945"/>
          </a:xfrm>
          <a:prstGeom prst="rect">
            <a:avLst/>
          </a:prstGeom>
          <a:noFill/>
        </p:spPr>
      </p:pic>
      <p:pic>
        <p:nvPicPr>
          <p:cNvPr id="6150" name="Picture 6" descr="E:\ЛОКАЛЬНЫЙ ДИСК D\Фото Конкурс 2014\DSC_795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8596" y="3857628"/>
            <a:ext cx="2286016" cy="1524011"/>
          </a:xfrm>
          <a:prstGeom prst="rect">
            <a:avLst/>
          </a:prstGeom>
          <a:noFill/>
        </p:spPr>
      </p:pic>
      <p:pic>
        <p:nvPicPr>
          <p:cNvPr id="6151" name="Picture 7" descr="E:\ЛОКАЛЬНЫЙ ДИСК D\Фото Конкурс 2014\DSC_7897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7158" y="2214554"/>
            <a:ext cx="1607355" cy="1071570"/>
          </a:xfrm>
          <a:prstGeom prst="rect">
            <a:avLst/>
          </a:prstGeom>
          <a:noFill/>
        </p:spPr>
      </p:pic>
      <p:pic>
        <p:nvPicPr>
          <p:cNvPr id="6152" name="Picture 8" descr="E:\ЛОКАЛЬНЫЙ ДИСК D\Фото Конкурс 2014\DSC_7943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429488" y="2143116"/>
            <a:ext cx="1714512" cy="1143008"/>
          </a:xfrm>
          <a:prstGeom prst="rect">
            <a:avLst/>
          </a:prstGeom>
          <a:noFill/>
        </p:spPr>
      </p:pic>
      <p:pic>
        <p:nvPicPr>
          <p:cNvPr id="6153" name="Picture 9" descr="E:\ЛОКАЛЬНЫЙ ДИСК D\Фото Конкурс 2014\DSC_8161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flipH="1">
            <a:off x="4000496" y="4071942"/>
            <a:ext cx="1878807" cy="1252538"/>
          </a:xfrm>
          <a:prstGeom prst="rect">
            <a:avLst/>
          </a:prstGeom>
          <a:noFill/>
        </p:spPr>
      </p:pic>
      <p:pic>
        <p:nvPicPr>
          <p:cNvPr id="6154" name="Picture 10" descr="E:\ЛОКАЛЬНЫЙ ДИСК D\фото круглый стол 8 марта\SAM_3434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14282" y="357166"/>
            <a:ext cx="2428892" cy="1500198"/>
          </a:xfrm>
          <a:prstGeom prst="rect">
            <a:avLst/>
          </a:prstGeom>
          <a:noFill/>
        </p:spPr>
      </p:pic>
      <p:pic>
        <p:nvPicPr>
          <p:cNvPr id="6155" name="Picture 11" descr="E:\ЛОКАЛЬНЫЙ ДИСК D\ЧС фото\IMG-20150428-WA0002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285984" y="2214554"/>
            <a:ext cx="785818" cy="1397010"/>
          </a:xfrm>
          <a:prstGeom prst="rect">
            <a:avLst/>
          </a:prstGeom>
          <a:noFill/>
        </p:spPr>
      </p:pic>
      <p:pic>
        <p:nvPicPr>
          <p:cNvPr id="6156" name="Picture 12" descr="E:\ЛОКАЛЬНЫЙ ДИСК D\Фото ЖД-42 2014 г для ЛЕНЫ\PB140036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500430" y="5286388"/>
            <a:ext cx="2214578" cy="1258283"/>
          </a:xfrm>
          <a:prstGeom prst="rect">
            <a:avLst/>
          </a:prstGeom>
          <a:noFill/>
        </p:spPr>
      </p:pic>
      <p:pic>
        <p:nvPicPr>
          <p:cNvPr id="6158" name="Picture 14" descr="E:\ЛОКАЛЬНЫЙ ДИСК D\Фото ЖД-42 2014 г для ЛЕНЫ\20140604_142118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0800000" flipV="1">
            <a:off x="1142976" y="5572140"/>
            <a:ext cx="1714512" cy="1071594"/>
          </a:xfrm>
          <a:prstGeom prst="rect">
            <a:avLst/>
          </a:prstGeom>
          <a:noFill/>
        </p:spPr>
      </p:pic>
      <p:pic>
        <p:nvPicPr>
          <p:cNvPr id="6159" name="Picture 15" descr="E:\ЛОКАЛЬНЫЙ ДИСК D\Фото ЖД-42 2014 г для ЛЕНЫ\20140603_160139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143636" y="5286388"/>
            <a:ext cx="1785950" cy="13394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000"/>
                            </p:stCondLst>
                            <p:childTnLst>
                              <p:par>
                                <p:cTn id="71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000"/>
                            </p:stCondLst>
                            <p:childTnLst>
                              <p:par>
                                <p:cTn id="82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000"/>
                            </p:stCondLst>
                            <p:childTnLst>
                              <p:par>
                                <p:cTn id="93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9000"/>
                            </p:stCondLst>
                            <p:childTnLst>
                              <p:par>
                                <p:cTn id="104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1000"/>
                            </p:stCondLst>
                            <p:childTnLst>
                              <p:par>
                                <p:cTn id="126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2000"/>
                            </p:stCondLst>
                            <p:childTnLst>
                              <p:par>
                                <p:cTn id="137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3000"/>
                            </p:stCondLst>
                            <p:childTnLst>
                              <p:par>
                                <p:cTn id="148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5214950"/>
            <a:ext cx="8229600" cy="100013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000" dirty="0" smtClean="0">
                <a:solidFill>
                  <a:schemeClr val="accent1"/>
                </a:solidFill>
                <a:latin typeface="+mn-lt"/>
              </a:rPr>
              <a:t>Социальный партнер колледжа  филиал </a:t>
            </a:r>
            <a:r>
              <a:rPr lang="ru-RU" sz="3000" dirty="0" smtClean="0">
                <a:solidFill>
                  <a:srgbClr val="FF0000"/>
                </a:solidFill>
                <a:latin typeface="+mn-lt"/>
              </a:rPr>
              <a:t>АО «КТЖ - Грузовые перевозки» - </a:t>
            </a:r>
            <a:r>
              <a:rPr lang="ru-RU" sz="3000" dirty="0" err="1" smtClean="0">
                <a:solidFill>
                  <a:srgbClr val="FF0000"/>
                </a:solidFill>
                <a:latin typeface="+mn-lt"/>
              </a:rPr>
              <a:t>Акмолинское</a:t>
            </a:r>
            <a:r>
              <a:rPr lang="ru-RU" sz="3000" dirty="0" smtClean="0">
                <a:solidFill>
                  <a:srgbClr val="FF0000"/>
                </a:solidFill>
                <a:latin typeface="+mn-lt"/>
              </a:rPr>
              <a:t> отделение ГП»</a:t>
            </a:r>
            <a:endParaRPr lang="ru-RU" sz="3000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5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714356"/>
            <a:ext cx="7643866" cy="429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785794"/>
            <a:ext cx="8229600" cy="5429288"/>
          </a:xfrm>
        </p:spPr>
        <p:txBody>
          <a:bodyPr>
            <a:normAutofit lnSpcReduction="10000"/>
          </a:bodyPr>
          <a:lstStyle/>
          <a:p>
            <a:pPr algn="ctr">
              <a:spcBef>
                <a:spcPts val="0"/>
              </a:spcBef>
              <a:buNone/>
            </a:pPr>
            <a:r>
              <a:rPr lang="kk-KZ" sz="3000" dirty="0" smtClean="0">
                <a:solidFill>
                  <a:schemeClr val="accent1">
                    <a:lumMod val="50000"/>
                  </a:schemeClr>
                </a:solidFill>
              </a:rPr>
              <a:t>		</a:t>
            </a:r>
            <a:r>
              <a:rPr lang="kk-KZ" sz="4000" dirty="0" smtClean="0">
                <a:solidFill>
                  <a:schemeClr val="accent1">
                    <a:lumMod val="50000"/>
                  </a:schemeClr>
                </a:solidFill>
              </a:rPr>
              <a:t>В </a:t>
            </a:r>
            <a:r>
              <a:rPr lang="kk-KZ" sz="4000" dirty="0" smtClean="0">
                <a:solidFill>
                  <a:srgbClr val="FF0000"/>
                </a:solidFill>
              </a:rPr>
              <a:t>Акмолинское отделение </a:t>
            </a:r>
            <a:r>
              <a:rPr lang="kk-KZ" sz="4000" dirty="0" smtClean="0">
                <a:solidFill>
                  <a:schemeClr val="accent1">
                    <a:lumMod val="50000"/>
                  </a:schemeClr>
                </a:solidFill>
              </a:rPr>
              <a:t>входят </a:t>
            </a:r>
            <a:r>
              <a:rPr lang="kk-KZ" sz="4000" dirty="0" smtClean="0">
                <a:solidFill>
                  <a:srgbClr val="FF0000"/>
                </a:solidFill>
              </a:rPr>
              <a:t>65 </a:t>
            </a:r>
            <a:r>
              <a:rPr lang="kk-KZ" sz="4000" dirty="0" smtClean="0">
                <a:solidFill>
                  <a:schemeClr val="accent1">
                    <a:lumMod val="50000"/>
                  </a:schemeClr>
                </a:solidFill>
              </a:rPr>
              <a:t>станций различных классов из них</a:t>
            </a:r>
          </a:p>
          <a:p>
            <a:pPr algn="ctr">
              <a:spcBef>
                <a:spcPts val="0"/>
              </a:spcBef>
              <a:buNone/>
            </a:pPr>
            <a:r>
              <a:rPr lang="kk-KZ" sz="40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kk-KZ" sz="4000" dirty="0" smtClean="0">
                <a:solidFill>
                  <a:srgbClr val="FF0000"/>
                </a:solidFill>
              </a:rPr>
              <a:t>9</a:t>
            </a:r>
            <a:r>
              <a:rPr lang="kk-KZ" sz="4000" dirty="0" smtClean="0">
                <a:solidFill>
                  <a:schemeClr val="accent1">
                    <a:lumMod val="50000"/>
                  </a:schemeClr>
                </a:solidFill>
              </a:rPr>
              <a:t> крупных станций и более 40 предприятий железнодорожного транспорта, на которых студенты проходят учебную, технологическую, </a:t>
            </a:r>
          </a:p>
          <a:p>
            <a:pPr algn="ctr">
              <a:spcBef>
                <a:spcPts val="0"/>
              </a:spcBef>
              <a:buNone/>
            </a:pPr>
            <a:r>
              <a:rPr lang="kk-KZ" sz="4000" dirty="0" smtClean="0">
                <a:solidFill>
                  <a:schemeClr val="accent1">
                    <a:lumMod val="50000"/>
                  </a:schemeClr>
                </a:solidFill>
              </a:rPr>
              <a:t>производственную практику</a:t>
            </a:r>
          </a:p>
          <a:p>
            <a:pPr algn="ctr">
              <a:spcBef>
                <a:spcPts val="0"/>
              </a:spcBef>
              <a:buNone/>
            </a:pPr>
            <a:endParaRPr lang="ru-RU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0201057">
            <a:off x="751027" y="1775798"/>
            <a:ext cx="1871650" cy="571504"/>
          </a:xfrm>
        </p:spPr>
        <p:txBody>
          <a:bodyPr>
            <a:noAutofit/>
          </a:bodyPr>
          <a:lstStyle/>
          <a:p>
            <a:pPr algn="ctr"/>
            <a:r>
              <a:rPr lang="ru-RU" sz="2300" dirty="0" smtClean="0">
                <a:latin typeface="+mn-lt"/>
              </a:rPr>
              <a:t>ст. Астана</a:t>
            </a:r>
            <a:endParaRPr lang="ru-RU" sz="2300" dirty="0">
              <a:latin typeface="+mn-lt"/>
            </a:endParaRPr>
          </a:p>
        </p:txBody>
      </p:sp>
      <p:pic>
        <p:nvPicPr>
          <p:cNvPr id="2050" name="Picture 2" descr="C:\Users\Зейнегуль\Desktop\семинар профориентация 23.12\976e35c9c4394ef878e98c90da6238d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468975">
            <a:off x="441522" y="632663"/>
            <a:ext cx="1918299" cy="1282862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</p:pic>
      <p:pic>
        <p:nvPicPr>
          <p:cNvPr id="2051" name="Picture 3" descr="C:\Users\Зейнегуль\Desktop\семинар профориентация 23.12\DSC_1325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6182" y="285728"/>
            <a:ext cx="1857388" cy="1230197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3714744" y="1357298"/>
            <a:ext cx="2000264" cy="571504"/>
          </a:xfrm>
          <a:prstGeom prst="rect">
            <a:avLst/>
          </a:prstGeom>
        </p:spPr>
        <p:txBody>
          <a:bodyPr vert="horz" lIns="0" rIns="0" bIns="0" anchor="b">
            <a:normAutofit fontScale="6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/>
            </a:r>
            <a:br>
              <a:rPr kumimoji="0" lang="ru-RU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ст. Кокшетау-1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pic>
        <p:nvPicPr>
          <p:cNvPr id="2052" name="Picture 4" descr="C:\Users\Зейнегуль\Desktop\семинар профориентация 23.12\82277_atbasar-goro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671261">
            <a:off x="7039230" y="519997"/>
            <a:ext cx="1806631" cy="1308517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</p:pic>
      <p:sp>
        <p:nvSpPr>
          <p:cNvPr id="10" name="Заголовок 1"/>
          <p:cNvSpPr txBox="1">
            <a:spLocks/>
          </p:cNvSpPr>
          <p:nvPr/>
        </p:nvSpPr>
        <p:spPr>
          <a:xfrm rot="829024">
            <a:off x="6754443" y="1659323"/>
            <a:ext cx="2000264" cy="571504"/>
          </a:xfrm>
          <a:prstGeom prst="rect">
            <a:avLst/>
          </a:prstGeom>
        </p:spPr>
        <p:txBody>
          <a:bodyPr vert="horz" lIns="0" rIns="0" bIns="0" anchor="b">
            <a:normAutofit fontScale="6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/>
            </a:r>
            <a:br>
              <a:rPr kumimoji="0" lang="ru-RU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ст. Атбасар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pic>
        <p:nvPicPr>
          <p:cNvPr id="2053" name="Picture 5" descr="C:\Users\Зейнегуль\Desktop\семинар профориентация 23.12\58056bfd0276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3108" y="4714884"/>
            <a:ext cx="1772386" cy="1000132"/>
          </a:xfrm>
          <a:prstGeom prst="rect">
            <a:avLst/>
          </a:prstGeom>
          <a:noFill/>
          <a:ln w="12700">
            <a:solidFill>
              <a:srgbClr val="0070C0"/>
            </a:solidFill>
          </a:ln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2071670" y="5500702"/>
            <a:ext cx="1871650" cy="571504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ст. </a:t>
            </a:r>
            <a:r>
              <a:rPr kumimoji="0" lang="ru-RU" sz="23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Жаксы</a:t>
            </a:r>
            <a:endParaRPr kumimoji="0" lang="ru-RU" sz="23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pic>
        <p:nvPicPr>
          <p:cNvPr id="2054" name="Picture 6" descr="C:\Users\Зейнегуль\Desktop\семинар профориентация 23.12\i (1)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643702" y="2428868"/>
            <a:ext cx="1714512" cy="1143008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</p:pic>
      <p:sp>
        <p:nvSpPr>
          <p:cNvPr id="14" name="Заголовок 1"/>
          <p:cNvSpPr txBox="1">
            <a:spLocks/>
          </p:cNvSpPr>
          <p:nvPr/>
        </p:nvSpPr>
        <p:spPr>
          <a:xfrm>
            <a:off x="6215074" y="3357562"/>
            <a:ext cx="2643206" cy="571504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ст. Новоишимская</a:t>
            </a:r>
            <a:endParaRPr kumimoji="0" lang="ru-RU" sz="23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pic>
        <p:nvPicPr>
          <p:cNvPr id="2057" name="Picture 9" descr="http://to-world-travel.ru/img/2015/042305/373546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5421" y="2619370"/>
            <a:ext cx="1785950" cy="1143008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</p:pic>
      <p:sp>
        <p:nvSpPr>
          <p:cNvPr id="17" name="Заголовок 1"/>
          <p:cNvSpPr txBox="1">
            <a:spLocks/>
          </p:cNvSpPr>
          <p:nvPr/>
        </p:nvSpPr>
        <p:spPr>
          <a:xfrm>
            <a:off x="364289" y="3714752"/>
            <a:ext cx="2643206" cy="571504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ст. </a:t>
            </a:r>
            <a:r>
              <a:rPr kumimoji="0" lang="ru-RU" sz="23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Курорт-Боровое</a:t>
            </a:r>
            <a:endParaRPr kumimoji="0" lang="ru-RU" sz="23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pic>
        <p:nvPicPr>
          <p:cNvPr id="2058" name="Picture 10" descr="E:\ЛОКАЛЬНЫЙ ДИСК D\фоткиЖД музей\20140116_140753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flipH="1">
            <a:off x="4143372" y="2143116"/>
            <a:ext cx="1071602" cy="1428803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</p:pic>
      <p:sp>
        <p:nvSpPr>
          <p:cNvPr id="19" name="Заголовок 1"/>
          <p:cNvSpPr txBox="1">
            <a:spLocks/>
          </p:cNvSpPr>
          <p:nvPr/>
        </p:nvSpPr>
        <p:spPr>
          <a:xfrm>
            <a:off x="3714744" y="3357562"/>
            <a:ext cx="1871650" cy="571504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ст. </a:t>
            </a:r>
            <a:r>
              <a:rPr kumimoji="0" lang="ru-RU" sz="23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Тайынша</a:t>
            </a:r>
            <a:endParaRPr kumimoji="0" lang="ru-RU" sz="23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pic>
        <p:nvPicPr>
          <p:cNvPr id="16" name="Рисунок 15" descr="http://photos.wikimapia.org/p/00/01/35/95/60_big.jpg"/>
          <p:cNvPicPr/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572132" y="4643446"/>
            <a:ext cx="1827205" cy="1144644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18" name="Заголовок 1"/>
          <p:cNvSpPr txBox="1">
            <a:spLocks/>
          </p:cNvSpPr>
          <p:nvPr/>
        </p:nvSpPr>
        <p:spPr>
          <a:xfrm>
            <a:off x="5572132" y="5572140"/>
            <a:ext cx="1871650" cy="571504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ст. </a:t>
            </a:r>
            <a:r>
              <a:rPr kumimoji="0" lang="ru-RU" sz="23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Джалтыр</a:t>
            </a:r>
            <a:endParaRPr kumimoji="0" lang="ru-RU" sz="23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5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3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8750"/>
                            </p:stCondLst>
                            <p:childTnLst>
                              <p:par>
                                <p:cTn id="59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1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3250"/>
                            </p:stCondLst>
                            <p:childTnLst>
                              <p:par>
                                <p:cTn id="77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8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90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6000"/>
                            </p:stCondLst>
                            <p:childTnLst>
                              <p:par>
                                <p:cTn id="9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0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0000"/>
                            </p:stCondLst>
                            <p:childTnLst>
                              <p:par>
                                <p:cTn id="113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5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22250"/>
                            </p:stCondLst>
                            <p:childTnLst>
                              <p:par>
                                <p:cTn id="131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3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10" grpId="0"/>
      <p:bldP spid="12" grpId="0"/>
      <p:bldP spid="14" grpId="0"/>
      <p:bldP spid="17" grpId="0"/>
      <p:bldP spid="19" grpId="0"/>
      <p:bldP spid="18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963</TotalTime>
  <Words>309</Words>
  <Application>Microsoft Office PowerPoint</Application>
  <PresentationFormat>Экран (4:3)</PresentationFormat>
  <Paragraphs>30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Поток</vt:lpstr>
      <vt:lpstr>Опыт работы с социальными партнерами</vt:lpstr>
      <vt:lpstr>По инициативе Главы Государства Н.А.Назарбаева  в стране продолжается процесс модернизации системы ТиПО с тем, чтобы она давала нашей стране эффективных и конкурентоспособных специалистов.  Важное место в системе подготовки отводится дуальной системе обучения. </vt:lpstr>
      <vt:lpstr>Дуальная система профессионального образования получила мировое признание. Ее особенность заключается в том, что ответственность за подготовку  возлагается в равной степени на учебное заведение и на предприятие, заинтересованное в данном специалисте. </vt:lpstr>
      <vt:lpstr>Слайд 4</vt:lpstr>
      <vt:lpstr>Слайд 5</vt:lpstr>
      <vt:lpstr>Слайд 6</vt:lpstr>
      <vt:lpstr>Социальный партнер колледжа  филиал АО «КТЖ - Грузовые перевозки» - Акмолинское отделение ГП»</vt:lpstr>
      <vt:lpstr>Слайд 8</vt:lpstr>
      <vt:lpstr>ст. Астана</vt:lpstr>
      <vt:lpstr> - Заключены 3-хсторонние договора с 25-ю студентами.     - Составлен Рабочий учебный план согласованный с преприятием - социальным парнером филиалом АО «КТЖ – Грузовые перевозки » - «Акмолинское отделение ГП».    </vt:lpstr>
      <vt:lpstr>Станционная производственная практика проводится на предприятиях и объектах железнодорожного транспорта в виде лекций, экскурсий, практических занятий. Предприятие предоставило учебное место для студентов – учебный класс, учебный полигон.  </vt:lpstr>
      <vt:lpstr>Учебный класс на производстве</vt:lpstr>
      <vt:lpstr>                                    Учебный полигон</vt:lpstr>
      <vt:lpstr>     После прибытия на место практики приказом начальника станции из числа сотрудников назначается руководитель практики – наставник.</vt:lpstr>
      <vt:lpstr>Железнодорожный вокзал, станция Кокшетау-1</vt:lpstr>
      <vt:lpstr>Горка</vt:lpstr>
      <vt:lpstr>Студенты показавшие отличные знания и безупречную дисциплину во время прохождения практики заносятся в резерв компании и после получения диплома  трудоустраиваются.</vt:lpstr>
      <vt:lpstr>Слайд 18</vt:lpstr>
      <vt:lpstr>В 2016 году студенты 4  курса специальности 1203000 «Организация перевозок и управление движением на железнодорожном транспорте»  Абилова Анель и Камеш Ануар заняли  3 место  на конкурсе учебно -исследовательских проектов  «Научный потенциал молодежи – в XXI век» с макетом  «Современного крытого вагона» руководитель Актаева Г. М.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Учреждение колледж «Бурабай»</dc:title>
  <dc:creator>Зейнегуль</dc:creator>
  <cp:lastModifiedBy>Зейнегуль</cp:lastModifiedBy>
  <cp:revision>145</cp:revision>
  <dcterms:created xsi:type="dcterms:W3CDTF">2016-12-21T09:26:35Z</dcterms:created>
  <dcterms:modified xsi:type="dcterms:W3CDTF">2017-01-27T08:01:43Z</dcterms:modified>
</cp:coreProperties>
</file>